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39.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8.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972DA-3D2F-470A-97F5-CA92C29AC3CE}" type="datetimeFigureOut">
              <a:rPr lang="fr-FR" smtClean="0"/>
              <a:pPr/>
              <a:t>20/02/2014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AC6CB-2D7E-49E7-B435-0F6C5F163ED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4AC6CB-2D7E-49E7-B435-0F6C5F163EDC}"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34AC6CB-2D7E-49E7-B435-0F6C5F163EDC}"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A6AD43C-1169-413E-9845-8A6CDBBE9B8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6AD43C-1169-413E-9845-8A6CDBBE9B8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6AD43C-1169-413E-9845-8A6CDBBE9B8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1B14E51-9324-43AB-95AE-1EB23F8D38B5}" type="datetimeFigureOut">
              <a:rPr lang="fr-FR" smtClean="0"/>
              <a:pPr/>
              <a:t>20/02/2014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A6AD43C-1169-413E-9845-8A6CDBBE9B85}"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B14E51-9324-43AB-95AE-1EB23F8D38B5}" type="datetimeFigureOut">
              <a:rPr lang="fr-FR" smtClean="0"/>
              <a:pPr/>
              <a:t>20/02/2014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6AD43C-1169-413E-9845-8A6CDBBE9B85}"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2.pn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0.pn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image" Target="../media/image31.png"/><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6.bin"/><Relationship Id="rId5" Type="http://schemas.openxmlformats.org/officeDocument/2006/relationships/oleObject" Target="../embeddings/oleObject45.bin"/><Relationship Id="rId10" Type="http://schemas.openxmlformats.org/officeDocument/2006/relationships/oleObject" Target="../embeddings/oleObject50.bin"/><Relationship Id="rId4" Type="http://schemas.openxmlformats.org/officeDocument/2006/relationships/oleObject" Target="../embeddings/oleObject44.bin"/><Relationship Id="rId9" Type="http://schemas.openxmlformats.org/officeDocument/2006/relationships/oleObject" Target="../embeddings/oleObject4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1.png"/><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9.gif"/><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image" Target="../media/image20.png"/><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Modélisation des actions mécaniques</a:t>
            </a:r>
            <a:br>
              <a:rPr lang="fr-FR" dirty="0" smtClean="0"/>
            </a:br>
            <a:endParaRPr lang="fr-FR" dirty="0"/>
          </a:p>
        </p:txBody>
      </p:sp>
      <p:pic>
        <p:nvPicPr>
          <p:cNvPr id="6148" name="Picture 4" descr="http://ecl.ac-orleans-tours.fr/clg-hubert-fillay-bracieux/physique/exercices/exercices3/meca/forces2/images/qflancepierre.gif"/>
          <p:cNvPicPr>
            <a:picLocks noChangeAspect="1" noChangeArrowheads="1"/>
          </p:cNvPicPr>
          <p:nvPr/>
        </p:nvPicPr>
        <p:blipFill>
          <a:blip r:embed="rId2" cstate="print"/>
          <a:srcRect/>
          <a:stretch>
            <a:fillRect/>
          </a:stretch>
        </p:blipFill>
        <p:spPr bwMode="auto">
          <a:xfrm>
            <a:off x="755576" y="3428999"/>
            <a:ext cx="2257425" cy="3429001"/>
          </a:xfrm>
          <a:prstGeom prst="rect">
            <a:avLst/>
          </a:prstGeom>
          <a:noFill/>
        </p:spPr>
      </p:pic>
      <p:pic>
        <p:nvPicPr>
          <p:cNvPr id="6150" name="Picture 6" descr="http://www.reviz.fr/images/premiere/physique/decomposition-force.png"/>
          <p:cNvPicPr>
            <a:picLocks noChangeAspect="1" noChangeArrowheads="1"/>
          </p:cNvPicPr>
          <p:nvPr/>
        </p:nvPicPr>
        <p:blipFill>
          <a:blip r:embed="rId3" cstate="print"/>
          <a:srcRect/>
          <a:stretch>
            <a:fillRect/>
          </a:stretch>
        </p:blipFill>
        <p:spPr bwMode="auto">
          <a:xfrm>
            <a:off x="4932040" y="3573016"/>
            <a:ext cx="3600400" cy="18816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457200" y="1935480"/>
            <a:ext cx="8229600" cy="1853560"/>
          </a:xfrm>
        </p:spPr>
        <p:txBody>
          <a:bodyPr>
            <a:normAutofit/>
          </a:bodyPr>
          <a:lstStyle/>
          <a:p>
            <a:pPr lvl="0"/>
            <a:r>
              <a:rPr lang="fr-FR" sz="2000" b="1" i="1" u="sng" dirty="0" smtClean="0">
                <a:latin typeface="Arial" pitchFamily="34" charset="0"/>
                <a:cs typeface="Arial" pitchFamily="34" charset="0"/>
              </a:rPr>
              <a:t>Force exercée par un ressort</a:t>
            </a:r>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La force exercée par un ressort dépend de deux paramètres: </a:t>
            </a:r>
          </a:p>
          <a:p>
            <a:pPr>
              <a:buFont typeface="Wingdings" pitchFamily="2" charset="2"/>
              <a:buChar char="ü"/>
            </a:pPr>
            <a:r>
              <a:rPr lang="fr-FR" sz="2000" dirty="0" smtClean="0">
                <a:latin typeface="Arial" pitchFamily="34" charset="0"/>
                <a:cs typeface="Arial" pitchFamily="34" charset="0"/>
              </a:rPr>
              <a:t>Sa raideur K issue du diamètre du fil, du nombre de spires, du matériau…) </a:t>
            </a:r>
          </a:p>
          <a:p>
            <a:pPr>
              <a:buFont typeface="Wingdings" pitchFamily="2" charset="2"/>
              <a:buChar char="ü"/>
            </a:pPr>
            <a:r>
              <a:rPr lang="fr-FR" sz="2000" dirty="0" smtClean="0">
                <a:latin typeface="Arial" pitchFamily="34" charset="0"/>
                <a:cs typeface="Arial" pitchFamily="34" charset="0"/>
              </a:rPr>
              <a:t>La valeur de sa déformation (L-L</a:t>
            </a:r>
            <a:r>
              <a:rPr lang="fr-FR" sz="2000" baseline="-25000" dirty="0" smtClean="0">
                <a:latin typeface="Arial" pitchFamily="34" charset="0"/>
                <a:cs typeface="Arial" pitchFamily="34" charset="0"/>
              </a:rPr>
              <a:t>0</a:t>
            </a:r>
            <a:r>
              <a:rPr lang="fr-FR" sz="2000" dirty="0" smtClean="0">
                <a:latin typeface="Arial" pitchFamily="34" charset="0"/>
                <a:cs typeface="Arial" pitchFamily="34" charset="0"/>
              </a:rPr>
              <a:t>)</a:t>
            </a:r>
          </a:p>
          <a:p>
            <a:endParaRPr lang="fr-FR" sz="2000" dirty="0">
              <a:latin typeface="Arial" pitchFamily="34" charset="0"/>
              <a:cs typeface="Arial" pitchFamily="34" charset="0"/>
            </a:endParaRPr>
          </a:p>
        </p:txBody>
      </p:sp>
      <p:sp>
        <p:nvSpPr>
          <p:cNvPr id="2459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32" name="Groupe 31"/>
          <p:cNvGrpSpPr/>
          <p:nvPr/>
        </p:nvGrpSpPr>
        <p:grpSpPr>
          <a:xfrm>
            <a:off x="5508104" y="3284984"/>
            <a:ext cx="3312818" cy="3240360"/>
            <a:chOff x="5508104" y="3284984"/>
            <a:chExt cx="3312818" cy="3240360"/>
          </a:xfrm>
        </p:grpSpPr>
        <p:pic>
          <p:nvPicPr>
            <p:cNvPr id="24579" name="Picture 3"/>
            <p:cNvPicPr>
              <a:picLocks noChangeArrowheads="1"/>
            </p:cNvPicPr>
            <p:nvPr/>
          </p:nvPicPr>
          <p:blipFill>
            <a:blip r:embed="rId3" cstate="print"/>
            <a:srcRect l="44406" t="33145" r="32004" b="29890"/>
            <a:stretch>
              <a:fillRect/>
            </a:stretch>
          </p:blipFill>
          <p:spPr bwMode="auto">
            <a:xfrm>
              <a:off x="5524293" y="4301444"/>
              <a:ext cx="1136800" cy="626191"/>
            </a:xfrm>
            <a:prstGeom prst="rect">
              <a:avLst/>
            </a:prstGeom>
            <a:noFill/>
            <a:ln w="9525">
              <a:noFill/>
              <a:miter lim="800000"/>
              <a:headEnd/>
              <a:tailEnd/>
            </a:ln>
          </p:spPr>
        </p:pic>
        <p:pic>
          <p:nvPicPr>
            <p:cNvPr id="24580" name="Picture 4"/>
            <p:cNvPicPr>
              <a:picLocks noChangeArrowheads="1"/>
            </p:cNvPicPr>
            <p:nvPr/>
          </p:nvPicPr>
          <p:blipFill>
            <a:blip r:embed="rId4" cstate="print"/>
            <a:srcRect l="26120" t="30989" r="13857" b="27982"/>
            <a:stretch>
              <a:fillRect/>
            </a:stretch>
          </p:blipFill>
          <p:spPr bwMode="auto">
            <a:xfrm>
              <a:off x="5526091" y="5870606"/>
              <a:ext cx="2603667" cy="626191"/>
            </a:xfrm>
            <a:prstGeom prst="rect">
              <a:avLst/>
            </a:prstGeom>
            <a:noFill/>
            <a:ln w="9525">
              <a:noFill/>
              <a:miter lim="800000"/>
              <a:headEnd/>
              <a:tailEnd/>
            </a:ln>
          </p:spPr>
        </p:pic>
        <p:pic>
          <p:nvPicPr>
            <p:cNvPr id="24581" name="Picture 5"/>
            <p:cNvPicPr>
              <a:picLocks noChangeArrowheads="1"/>
            </p:cNvPicPr>
            <p:nvPr/>
          </p:nvPicPr>
          <p:blipFill>
            <a:blip r:embed="rId5" cstate="print"/>
            <a:srcRect l="27829" t="18112" r="14325" b="15932"/>
            <a:stretch>
              <a:fillRect/>
            </a:stretch>
          </p:blipFill>
          <p:spPr bwMode="auto">
            <a:xfrm>
              <a:off x="5555770" y="5088787"/>
              <a:ext cx="1543313" cy="626191"/>
            </a:xfrm>
            <a:prstGeom prst="rect">
              <a:avLst/>
            </a:prstGeom>
            <a:noFill/>
            <a:ln w="9525">
              <a:noFill/>
              <a:miter lim="800000"/>
              <a:headEnd/>
              <a:tailEnd/>
            </a:ln>
          </p:spPr>
        </p:pic>
        <p:sp>
          <p:nvSpPr>
            <p:cNvPr id="24582" name="Rectangle 6"/>
            <p:cNvSpPr>
              <a:spLocks noChangeArrowheads="1"/>
            </p:cNvSpPr>
            <p:nvPr/>
          </p:nvSpPr>
          <p:spPr bwMode="auto">
            <a:xfrm flipH="1">
              <a:off x="5508104" y="4268293"/>
              <a:ext cx="77346" cy="2257051"/>
            </a:xfrm>
            <a:prstGeom prst="rect">
              <a:avLst/>
            </a:prstGeom>
            <a:solidFill>
              <a:srgbClr val="C0C0C0"/>
            </a:solid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4583" name="Line 7"/>
            <p:cNvSpPr>
              <a:spLocks noChangeShapeType="1"/>
            </p:cNvSpPr>
            <p:nvPr/>
          </p:nvSpPr>
          <p:spPr bwMode="auto">
            <a:xfrm rot="5400000" flipV="1">
              <a:off x="8461625" y="5601093"/>
              <a:ext cx="0" cy="718594"/>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4584" name="Text Box 8"/>
            <p:cNvSpPr txBox="1">
              <a:spLocks noChangeArrowheads="1"/>
            </p:cNvSpPr>
            <p:nvPr/>
          </p:nvSpPr>
          <p:spPr bwMode="auto">
            <a:xfrm>
              <a:off x="7060411" y="4241587"/>
              <a:ext cx="421803" cy="40886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5" name="Line 9"/>
            <p:cNvSpPr>
              <a:spLocks noChangeShapeType="1"/>
            </p:cNvSpPr>
            <p:nvPr/>
          </p:nvSpPr>
          <p:spPr bwMode="auto">
            <a:xfrm rot="16200000" flipH="1" flipV="1">
              <a:off x="7007348" y="4232982"/>
              <a:ext cx="0" cy="743776"/>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4586" name="Text Box 10"/>
            <p:cNvSpPr txBox="1">
              <a:spLocks noChangeArrowheads="1"/>
            </p:cNvSpPr>
            <p:nvPr/>
          </p:nvSpPr>
          <p:spPr bwMode="auto">
            <a:xfrm>
              <a:off x="8204406" y="5836534"/>
              <a:ext cx="421803" cy="40886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Line 11"/>
            <p:cNvSpPr>
              <a:spLocks noChangeShapeType="1"/>
            </p:cNvSpPr>
            <p:nvPr/>
          </p:nvSpPr>
          <p:spPr bwMode="auto">
            <a:xfrm flipV="1">
              <a:off x="5576456" y="3515942"/>
              <a:ext cx="0" cy="706307"/>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88" name="Line 12"/>
            <p:cNvSpPr>
              <a:spLocks noChangeShapeType="1"/>
            </p:cNvSpPr>
            <p:nvPr/>
          </p:nvSpPr>
          <p:spPr bwMode="auto">
            <a:xfrm flipV="1">
              <a:off x="6617023" y="4079514"/>
              <a:ext cx="0" cy="176807"/>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89" name="Line 13"/>
            <p:cNvSpPr>
              <a:spLocks noChangeShapeType="1"/>
            </p:cNvSpPr>
            <p:nvPr/>
          </p:nvSpPr>
          <p:spPr bwMode="auto">
            <a:xfrm flipV="1">
              <a:off x="7071204" y="4685447"/>
              <a:ext cx="0" cy="374794"/>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90" name="Line 14"/>
            <p:cNvSpPr>
              <a:spLocks noChangeShapeType="1"/>
            </p:cNvSpPr>
            <p:nvPr/>
          </p:nvSpPr>
          <p:spPr bwMode="auto">
            <a:xfrm flipV="1">
              <a:off x="7064908" y="3795886"/>
              <a:ext cx="0" cy="749588"/>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91" name="Line 15"/>
            <p:cNvSpPr>
              <a:spLocks noChangeShapeType="1"/>
            </p:cNvSpPr>
            <p:nvPr/>
          </p:nvSpPr>
          <p:spPr bwMode="auto">
            <a:xfrm flipV="1">
              <a:off x="8083891" y="3500287"/>
              <a:ext cx="0" cy="2343613"/>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592" name="Line 16"/>
            <p:cNvSpPr>
              <a:spLocks noChangeShapeType="1"/>
            </p:cNvSpPr>
            <p:nvPr/>
          </p:nvSpPr>
          <p:spPr bwMode="auto">
            <a:xfrm rot="16200000" flipV="1">
              <a:off x="6100787" y="3668128"/>
              <a:ext cx="0" cy="1021681"/>
            </a:xfrm>
            <a:prstGeom prst="line">
              <a:avLst/>
            </a:prstGeom>
            <a:noFill/>
            <a:ln w="6350">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24593" name="Line 17"/>
            <p:cNvSpPr>
              <a:spLocks noChangeShapeType="1"/>
            </p:cNvSpPr>
            <p:nvPr/>
          </p:nvSpPr>
          <p:spPr bwMode="auto">
            <a:xfrm rot="16200000" flipV="1">
              <a:off x="6322031" y="3185933"/>
              <a:ext cx="0" cy="1435389"/>
            </a:xfrm>
            <a:prstGeom prst="line">
              <a:avLst/>
            </a:prstGeom>
            <a:noFill/>
            <a:ln w="6350">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24594" name="Line 18"/>
            <p:cNvSpPr>
              <a:spLocks noChangeShapeType="1"/>
            </p:cNvSpPr>
            <p:nvPr/>
          </p:nvSpPr>
          <p:spPr bwMode="auto">
            <a:xfrm rot="16200000" flipV="1">
              <a:off x="6839167" y="2393275"/>
              <a:ext cx="0" cy="2454372"/>
            </a:xfrm>
            <a:prstGeom prst="line">
              <a:avLst/>
            </a:prstGeom>
            <a:noFill/>
            <a:ln w="6350">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24595" name="Text Box 19"/>
            <p:cNvSpPr txBox="1">
              <a:spLocks noChangeArrowheads="1"/>
            </p:cNvSpPr>
            <p:nvPr/>
          </p:nvSpPr>
          <p:spPr bwMode="auto">
            <a:xfrm>
              <a:off x="5940152" y="3861048"/>
              <a:ext cx="454180" cy="378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L</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6" name="Text Box 20"/>
            <p:cNvSpPr txBox="1">
              <a:spLocks noChangeArrowheads="1"/>
            </p:cNvSpPr>
            <p:nvPr/>
          </p:nvSpPr>
          <p:spPr bwMode="auto">
            <a:xfrm>
              <a:off x="6156176" y="3573016"/>
              <a:ext cx="683519" cy="381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rial" pitchFamily="34" charset="0"/>
                  <a:cs typeface="Arial" pitchFamily="34" charset="0"/>
                </a:rPr>
                <a:t>L</a:t>
              </a:r>
              <a:r>
                <a:rPr kumimoji="0" lang="fr-FR" sz="1000" b="0" i="0" u="none" strike="noStrike" cap="none" normalizeH="0" baseline="-25000" dirty="0" smtClean="0">
                  <a:ln>
                    <a:noFill/>
                  </a:ln>
                  <a:solidFill>
                    <a:schemeClr val="tx1"/>
                  </a:solidFill>
                  <a:effectLst/>
                  <a:latin typeface="Arial" pitchFamily="34" charset="0"/>
                  <a:cs typeface="Arial" pitchFamily="34" charset="0"/>
                </a:rPr>
                <a:t>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7" name="Text Box 21"/>
            <p:cNvSpPr txBox="1">
              <a:spLocks noChangeArrowheads="1"/>
            </p:cNvSpPr>
            <p:nvPr/>
          </p:nvSpPr>
          <p:spPr bwMode="auto">
            <a:xfrm>
              <a:off x="6516216" y="3284984"/>
              <a:ext cx="45418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400" dirty="0">
                  <a:latin typeface="Arial" pitchFamily="34" charset="0"/>
                  <a:cs typeface="Arial" pitchFamily="34" charset="0"/>
                </a:rPr>
                <a:t>L</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598" name="Object 22"/>
            <p:cNvGraphicFramePr>
              <a:graphicFrameLocks noChangeAspect="1"/>
            </p:cNvGraphicFramePr>
            <p:nvPr/>
          </p:nvGraphicFramePr>
          <p:xfrm flipH="1">
            <a:off x="7236296" y="4149080"/>
            <a:ext cx="259229" cy="432048"/>
          </p:xfrm>
          <a:graphic>
            <a:graphicData uri="http://schemas.openxmlformats.org/presentationml/2006/ole">
              <p:oleObj spid="_x0000_s24598" r:id="rId6" imgW="114201" imgH="190335" progId="">
                <p:embed/>
              </p:oleObj>
            </a:graphicData>
          </a:graphic>
        </p:graphicFrame>
        <p:sp>
          <p:nvSpPr>
            <p:cNvPr id="26" name="Text Box 8"/>
            <p:cNvSpPr txBox="1">
              <a:spLocks noChangeArrowheads="1"/>
            </p:cNvSpPr>
            <p:nvPr/>
          </p:nvSpPr>
          <p:spPr bwMode="auto">
            <a:xfrm>
              <a:off x="8244408" y="5517232"/>
              <a:ext cx="421803" cy="40886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7" name="Object 22"/>
            <p:cNvGraphicFramePr>
              <a:graphicFrameLocks noChangeAspect="1"/>
            </p:cNvGraphicFramePr>
            <p:nvPr/>
          </p:nvGraphicFramePr>
          <p:xfrm flipH="1">
            <a:off x="8388424" y="5517232"/>
            <a:ext cx="259229" cy="432048"/>
          </p:xfrm>
          <a:graphic>
            <a:graphicData uri="http://schemas.openxmlformats.org/presentationml/2006/ole">
              <p:oleObj spid="_x0000_s24600" r:id="rId7" imgW="114201" imgH="190335" progId="">
                <p:embed/>
              </p:oleObj>
            </a:graphicData>
          </a:graphic>
        </p:graphicFrame>
      </p:grpSp>
      <p:sp>
        <p:nvSpPr>
          <p:cNvPr id="28" name="ZoneTexte 27"/>
          <p:cNvSpPr txBox="1"/>
          <p:nvPr/>
        </p:nvSpPr>
        <p:spPr>
          <a:xfrm>
            <a:off x="1475656" y="3933056"/>
            <a:ext cx="2088232" cy="369332"/>
          </a:xfrm>
          <a:prstGeom prst="rect">
            <a:avLst/>
          </a:prstGeom>
          <a:solidFill>
            <a:schemeClr val="accent6">
              <a:lumMod val="60000"/>
              <a:lumOff val="40000"/>
            </a:schemeClr>
          </a:solidFill>
        </p:spPr>
        <p:txBody>
          <a:bodyPr wrap="square" rtlCol="0">
            <a:spAutoFit/>
          </a:bodyPr>
          <a:lstStyle/>
          <a:p>
            <a:r>
              <a:rPr lang="fr-FR" b="1" dirty="0">
                <a:latin typeface="Arial" pitchFamily="34" charset="0"/>
                <a:cs typeface="Arial" pitchFamily="34" charset="0"/>
              </a:rPr>
              <a:t>F = </a:t>
            </a:r>
            <a:r>
              <a:rPr lang="fr-FR" b="1" dirty="0" smtClean="0">
                <a:latin typeface="Arial" pitchFamily="34" charset="0"/>
                <a:cs typeface="Arial" pitchFamily="34" charset="0"/>
              </a:rPr>
              <a:t>|| </a:t>
            </a:r>
            <a:r>
              <a:rPr lang="fr-FR" b="1" dirty="0">
                <a:latin typeface="Arial" pitchFamily="34" charset="0"/>
                <a:cs typeface="Arial" pitchFamily="34" charset="0"/>
              </a:rPr>
              <a:t>K </a:t>
            </a:r>
            <a:r>
              <a:rPr lang="fr-FR" dirty="0">
                <a:latin typeface="Arial" pitchFamily="34" charset="0"/>
                <a:cs typeface="Arial" pitchFamily="34" charset="0"/>
              </a:rPr>
              <a:t>x</a:t>
            </a:r>
            <a:r>
              <a:rPr lang="fr-FR" b="1" dirty="0">
                <a:latin typeface="Arial" pitchFamily="34" charset="0"/>
                <a:cs typeface="Arial" pitchFamily="34" charset="0"/>
              </a:rPr>
              <a:t> </a:t>
            </a:r>
            <a:r>
              <a:rPr lang="fr-FR" b="1" dirty="0" smtClean="0">
                <a:latin typeface="Arial" pitchFamily="34" charset="0"/>
                <a:cs typeface="Arial" pitchFamily="34" charset="0"/>
              </a:rPr>
              <a:t>(L-L</a:t>
            </a:r>
            <a:r>
              <a:rPr lang="fr-FR" baseline="-25000" dirty="0" smtClean="0">
                <a:latin typeface="Arial" pitchFamily="34" charset="0"/>
                <a:cs typeface="Arial" pitchFamily="34" charset="0"/>
              </a:rPr>
              <a:t>0</a:t>
            </a:r>
            <a:r>
              <a:rPr lang="fr-FR" b="1" dirty="0">
                <a:latin typeface="Arial" pitchFamily="34" charset="0"/>
                <a:cs typeface="Arial" pitchFamily="34" charset="0"/>
              </a:rPr>
              <a:t>) </a:t>
            </a:r>
            <a:r>
              <a:rPr lang="fr-FR" b="1" dirty="0" smtClean="0">
                <a:latin typeface="Arial" pitchFamily="34" charset="0"/>
                <a:cs typeface="Arial" pitchFamily="34" charset="0"/>
              </a:rPr>
              <a:t>||</a:t>
            </a:r>
            <a:endParaRPr lang="fr-FR" dirty="0">
              <a:latin typeface="Arial" pitchFamily="34" charset="0"/>
              <a:cs typeface="Arial" pitchFamily="34" charset="0"/>
            </a:endParaRPr>
          </a:p>
        </p:txBody>
      </p:sp>
      <p:sp>
        <p:nvSpPr>
          <p:cNvPr id="29" name="ZoneTexte 28"/>
          <p:cNvSpPr txBox="1"/>
          <p:nvPr/>
        </p:nvSpPr>
        <p:spPr>
          <a:xfrm>
            <a:off x="1259632" y="4509121"/>
            <a:ext cx="3888432" cy="2031325"/>
          </a:xfrm>
          <a:prstGeom prst="rect">
            <a:avLst/>
          </a:prstGeom>
          <a:noFill/>
        </p:spPr>
        <p:txBody>
          <a:bodyPr wrap="square" rtlCol="0">
            <a:spAutoFit/>
          </a:bodyPr>
          <a:lstStyle/>
          <a:p>
            <a:r>
              <a:rPr lang="fr-FR" dirty="0">
                <a:latin typeface="Arial" pitchFamily="34" charset="0"/>
                <a:cs typeface="Arial" pitchFamily="34" charset="0"/>
              </a:rPr>
              <a:t>K --&gt; raideur en N/m</a:t>
            </a:r>
          </a:p>
          <a:p>
            <a:r>
              <a:rPr lang="fr-FR" dirty="0" smtClean="0">
                <a:latin typeface="Arial" pitchFamily="34" charset="0"/>
                <a:cs typeface="Arial" pitchFamily="34" charset="0"/>
              </a:rPr>
              <a:t>L </a:t>
            </a:r>
            <a:r>
              <a:rPr lang="fr-FR" dirty="0">
                <a:latin typeface="Arial" pitchFamily="34" charset="0"/>
                <a:cs typeface="Arial" pitchFamily="34" charset="0"/>
              </a:rPr>
              <a:t>--&gt; longueur déformée du ressort en m</a:t>
            </a:r>
          </a:p>
          <a:p>
            <a:r>
              <a:rPr lang="fr-FR" dirty="0">
                <a:latin typeface="Arial" pitchFamily="34" charset="0"/>
                <a:cs typeface="Arial" pitchFamily="34" charset="0"/>
              </a:rPr>
              <a:t>L</a:t>
            </a:r>
            <a:r>
              <a:rPr lang="fr-FR" baseline="-25000" dirty="0" smtClean="0">
                <a:latin typeface="Arial" pitchFamily="34" charset="0"/>
                <a:cs typeface="Arial" pitchFamily="34" charset="0"/>
              </a:rPr>
              <a:t>0</a:t>
            </a:r>
            <a:r>
              <a:rPr lang="fr-FR" dirty="0" smtClean="0">
                <a:latin typeface="Arial" pitchFamily="34" charset="0"/>
                <a:cs typeface="Arial" pitchFamily="34" charset="0"/>
              </a:rPr>
              <a:t> </a:t>
            </a:r>
            <a:r>
              <a:rPr lang="fr-FR" dirty="0">
                <a:latin typeface="Arial" pitchFamily="34" charset="0"/>
                <a:cs typeface="Arial" pitchFamily="34" charset="0"/>
              </a:rPr>
              <a:t>--&gt; longueur libre (au repos) du ressort en m</a:t>
            </a:r>
          </a:p>
          <a:p>
            <a:r>
              <a:rPr lang="fr-FR" dirty="0">
                <a:latin typeface="Arial" pitchFamily="34" charset="0"/>
                <a:cs typeface="Arial" pitchFamily="34" charset="0"/>
              </a:rPr>
              <a:t> </a:t>
            </a:r>
          </a:p>
          <a:p>
            <a:endParaRPr lang="fr-FR" dirty="0">
              <a:latin typeface="Arial" pitchFamily="34" charset="0"/>
              <a:cs typeface="Arial" pitchFamily="34" charset="0"/>
            </a:endParaRPr>
          </a:p>
        </p:txBody>
      </p:sp>
      <p:sp>
        <p:nvSpPr>
          <p:cNvPr id="31" name="Titre 1"/>
          <p:cNvSpPr txBox="1">
            <a:spLocks/>
          </p:cNvSpPr>
          <p:nvPr/>
        </p:nvSpPr>
        <p:spPr>
          <a:xfrm>
            <a:off x="609600" y="85648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5000" b="0" i="0" u="none" strike="noStrike" kern="1200" cap="none" spc="0" normalizeH="0" baseline="0" noProof="0" smtClean="0">
                <a:ln>
                  <a:noFill/>
                </a:ln>
                <a:solidFill>
                  <a:schemeClr val="tx2"/>
                </a:solidFill>
                <a:effectLst/>
                <a:uLnTx/>
                <a:uFillTx/>
                <a:latin typeface="+mj-lt"/>
                <a:ea typeface="+mj-ea"/>
                <a:cs typeface="+mj-cs"/>
              </a:rPr>
              <a:t>2 – Notion de Force</a:t>
            </a:r>
            <a:endParaRPr kumimoji="0" lang="fr-FR"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24602" name="Picture 26" descr="http://www.animated-gifs.eu/objects-springs/0020.gif"/>
          <p:cNvPicPr>
            <a:picLocks noChangeAspect="1" noChangeArrowheads="1" noCrop="1"/>
          </p:cNvPicPr>
          <p:nvPr/>
        </p:nvPicPr>
        <p:blipFill>
          <a:blip r:embed="rId8" cstate="print"/>
          <a:srcRect/>
          <a:stretch>
            <a:fillRect/>
          </a:stretch>
        </p:blipFill>
        <p:spPr bwMode="auto">
          <a:xfrm rot="5400000">
            <a:off x="6810037" y="-33427"/>
            <a:ext cx="1967880" cy="27000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 Notion de moment, de couple</a:t>
            </a:r>
            <a:endParaRPr lang="fr-FR" dirty="0"/>
          </a:p>
        </p:txBody>
      </p:sp>
      <p:sp>
        <p:nvSpPr>
          <p:cNvPr id="3" name="Espace réservé du contenu 2"/>
          <p:cNvSpPr>
            <a:spLocks noGrp="1"/>
          </p:cNvSpPr>
          <p:nvPr>
            <p:ph idx="1"/>
          </p:nvPr>
        </p:nvSpPr>
        <p:spPr>
          <a:xfrm>
            <a:off x="467544" y="1772816"/>
            <a:ext cx="8229600" cy="1421512"/>
          </a:xfrm>
        </p:spPr>
        <p:txBody>
          <a:bodyPr>
            <a:normAutofit/>
          </a:bodyPr>
          <a:lstStyle/>
          <a:p>
            <a:r>
              <a:rPr lang="fr-FR" sz="1800" b="1" u="sng" dirty="0" smtClean="0">
                <a:latin typeface="Arial" pitchFamily="34" charset="0"/>
                <a:cs typeface="Arial" pitchFamily="34" charset="0"/>
              </a:rPr>
              <a:t>3.1 - Définition :</a:t>
            </a:r>
          </a:p>
          <a:p>
            <a:r>
              <a:rPr lang="fr-FR" sz="1800" dirty="0" smtClean="0">
                <a:latin typeface="Arial" pitchFamily="34" charset="0"/>
                <a:cs typeface="Arial" pitchFamily="34" charset="0"/>
              </a:rPr>
              <a:t>Un moment ou un couple, en mécanique, désigne l'effort en rotation autour un axe. Le moment et le couple sont modélisés par l'outil mathématique </a:t>
            </a:r>
            <a:r>
              <a:rPr lang="fr-FR" sz="1800" b="1" dirty="0" smtClean="0">
                <a:latin typeface="Arial" pitchFamily="34" charset="0"/>
                <a:cs typeface="Arial" pitchFamily="34" charset="0"/>
              </a:rPr>
              <a:t>vecteur</a:t>
            </a:r>
            <a:r>
              <a:rPr lang="fr-FR" sz="1800" dirty="0" smtClean="0">
                <a:latin typeface="Arial" pitchFamily="34" charset="0"/>
                <a:cs typeface="Arial" pitchFamily="34" charset="0"/>
              </a:rPr>
              <a:t>. Ils se définissent par :</a:t>
            </a:r>
          </a:p>
          <a:p>
            <a:endParaRPr lang="fr-FR" sz="1800" dirty="0"/>
          </a:p>
        </p:txBody>
      </p:sp>
      <p:sp>
        <p:nvSpPr>
          <p:cNvPr id="4" name="ZoneTexte 3"/>
          <p:cNvSpPr txBox="1"/>
          <p:nvPr/>
        </p:nvSpPr>
        <p:spPr>
          <a:xfrm>
            <a:off x="683568" y="3284985"/>
            <a:ext cx="4464496" cy="2585323"/>
          </a:xfrm>
          <a:prstGeom prst="rect">
            <a:avLst/>
          </a:prstGeom>
          <a:noFill/>
        </p:spPr>
        <p:txBody>
          <a:bodyPr wrap="square" rtlCol="0">
            <a:spAutoFit/>
          </a:bodyPr>
          <a:lstStyle/>
          <a:p>
            <a:pPr lvl="0">
              <a:buFont typeface="Wingdings" pitchFamily="2" charset="2"/>
              <a:buChar char="Ø"/>
            </a:pPr>
            <a:r>
              <a:rPr lang="fr-FR" dirty="0">
                <a:latin typeface="Arial" pitchFamily="34" charset="0"/>
                <a:cs typeface="Arial" pitchFamily="34" charset="0"/>
              </a:rPr>
              <a:t>Le point d’application : </a:t>
            </a:r>
            <a:r>
              <a:rPr lang="fr-FR" b="1" dirty="0">
                <a:latin typeface="Arial" pitchFamily="34" charset="0"/>
                <a:cs typeface="Arial" pitchFamily="34" charset="0"/>
              </a:rPr>
              <a:t>point ou l’on calcule le moment (A).</a:t>
            </a:r>
            <a:endParaRPr lang="fr-FR" dirty="0">
              <a:latin typeface="Arial" pitchFamily="34" charset="0"/>
              <a:cs typeface="Arial" pitchFamily="34" charset="0"/>
            </a:endParaRPr>
          </a:p>
          <a:p>
            <a:pPr lvl="0">
              <a:buFont typeface="Wingdings" pitchFamily="2" charset="2"/>
              <a:buChar char="Ø"/>
            </a:pPr>
            <a:r>
              <a:rPr lang="fr-FR" dirty="0">
                <a:latin typeface="Arial" pitchFamily="34" charset="0"/>
                <a:cs typeface="Arial" pitchFamily="34" charset="0"/>
              </a:rPr>
              <a:t>La direction : </a:t>
            </a:r>
            <a:r>
              <a:rPr lang="fr-FR" b="1" dirty="0">
                <a:latin typeface="Arial" pitchFamily="34" charset="0"/>
                <a:cs typeface="Arial" pitchFamily="34" charset="0"/>
              </a:rPr>
              <a:t>droite perpendiculaire au plan formé </a:t>
            </a:r>
            <a:r>
              <a:rPr lang="fr-FR" b="1" dirty="0" smtClean="0">
                <a:latin typeface="Arial" pitchFamily="34" charset="0"/>
                <a:cs typeface="Arial" pitchFamily="34" charset="0"/>
              </a:rPr>
              <a:t>par     </a:t>
            </a:r>
            <a:r>
              <a:rPr lang="fr-FR" b="1" dirty="0">
                <a:latin typeface="Arial" pitchFamily="34" charset="0"/>
                <a:cs typeface="Arial" pitchFamily="34" charset="0"/>
              </a:rPr>
              <a:t>et A.</a:t>
            </a:r>
            <a:endParaRPr lang="fr-FR" dirty="0">
              <a:latin typeface="Arial" pitchFamily="34" charset="0"/>
              <a:cs typeface="Arial" pitchFamily="34" charset="0"/>
            </a:endParaRPr>
          </a:p>
          <a:p>
            <a:pPr lvl="0">
              <a:buFont typeface="Wingdings" pitchFamily="2" charset="2"/>
              <a:buChar char="Ø"/>
            </a:pPr>
            <a:r>
              <a:rPr lang="fr-FR" dirty="0">
                <a:latin typeface="Arial" pitchFamily="34" charset="0"/>
                <a:cs typeface="Arial" pitchFamily="34" charset="0"/>
              </a:rPr>
              <a:t>Le sens : </a:t>
            </a:r>
            <a:r>
              <a:rPr lang="fr-FR" b="1" dirty="0">
                <a:latin typeface="Arial" pitchFamily="34" charset="0"/>
                <a:cs typeface="Arial" pitchFamily="34" charset="0"/>
              </a:rPr>
              <a:t>sens trigonométrique positif par convention.</a:t>
            </a:r>
            <a:endParaRPr lang="fr-FR" dirty="0">
              <a:latin typeface="Arial" pitchFamily="34" charset="0"/>
              <a:cs typeface="Arial" pitchFamily="34" charset="0"/>
            </a:endParaRPr>
          </a:p>
          <a:p>
            <a:pPr lvl="0">
              <a:buFont typeface="Wingdings" pitchFamily="2" charset="2"/>
              <a:buChar char="Ø"/>
            </a:pPr>
            <a:r>
              <a:rPr lang="fr-FR" dirty="0">
                <a:latin typeface="Arial" pitchFamily="34" charset="0"/>
                <a:cs typeface="Arial" pitchFamily="34" charset="0"/>
              </a:rPr>
              <a:t>La norme (intensité) : exprimée en </a:t>
            </a:r>
            <a:r>
              <a:rPr lang="fr-FR" b="1" dirty="0">
                <a:latin typeface="Arial" pitchFamily="34" charset="0"/>
                <a:cs typeface="Arial" pitchFamily="34" charset="0"/>
              </a:rPr>
              <a:t>Newton x mètre (N.m)</a:t>
            </a:r>
            <a:r>
              <a:rPr lang="fr-FR" dirty="0">
                <a:latin typeface="Arial" pitchFamily="34" charset="0"/>
                <a:cs typeface="Arial" pitchFamily="34" charset="0"/>
              </a:rPr>
              <a:t>.</a:t>
            </a:r>
          </a:p>
          <a:p>
            <a:endParaRPr lang="fr-FR" dirty="0">
              <a:latin typeface="Arial" pitchFamily="34" charset="0"/>
              <a:cs typeface="Arial" pitchFamily="34" charset="0"/>
            </a:endParaRPr>
          </a:p>
        </p:txBody>
      </p:sp>
      <p:sp>
        <p:nvSpPr>
          <p:cNvPr id="25638"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5640"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5641"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89" name="Groupe 88"/>
          <p:cNvGrpSpPr/>
          <p:nvPr/>
        </p:nvGrpSpPr>
        <p:grpSpPr>
          <a:xfrm>
            <a:off x="5292080" y="2852936"/>
            <a:ext cx="3675063" cy="3803650"/>
            <a:chOff x="5292080" y="2852936"/>
            <a:chExt cx="3675063" cy="3803650"/>
          </a:xfrm>
        </p:grpSpPr>
        <p:grpSp>
          <p:nvGrpSpPr>
            <p:cNvPr id="44" name="Groupe 43"/>
            <p:cNvGrpSpPr/>
            <p:nvPr/>
          </p:nvGrpSpPr>
          <p:grpSpPr>
            <a:xfrm>
              <a:off x="5292080" y="2852936"/>
              <a:ext cx="3675063" cy="3803650"/>
              <a:chOff x="5292080" y="2852936"/>
              <a:chExt cx="3675063" cy="3803650"/>
            </a:xfrm>
          </p:grpSpPr>
          <p:grpSp>
            <p:nvGrpSpPr>
              <p:cNvPr id="25602" name="Group 2"/>
              <p:cNvGrpSpPr>
                <a:grpSpLocks/>
              </p:cNvGrpSpPr>
              <p:nvPr/>
            </p:nvGrpSpPr>
            <p:grpSpPr bwMode="auto">
              <a:xfrm>
                <a:off x="5292080" y="2852936"/>
                <a:ext cx="3675063" cy="3803650"/>
                <a:chOff x="5944" y="4936"/>
                <a:chExt cx="5789" cy="5988"/>
              </a:xfrm>
            </p:grpSpPr>
            <p:grpSp>
              <p:nvGrpSpPr>
                <p:cNvPr id="25603" name="Group 3"/>
                <p:cNvGrpSpPr>
                  <a:grpSpLocks/>
                </p:cNvGrpSpPr>
                <p:nvPr/>
              </p:nvGrpSpPr>
              <p:grpSpPr bwMode="auto">
                <a:xfrm>
                  <a:off x="6193" y="4961"/>
                  <a:ext cx="2056" cy="2712"/>
                  <a:chOff x="6193" y="5212"/>
                  <a:chExt cx="2056" cy="2712"/>
                </a:xfrm>
              </p:grpSpPr>
              <p:pic>
                <p:nvPicPr>
                  <p:cNvPr id="25604" name="Picture 4"/>
                  <p:cNvPicPr>
                    <a:picLocks noChangeAspect="1" noChangeArrowheads="1"/>
                  </p:cNvPicPr>
                  <p:nvPr/>
                </p:nvPicPr>
                <p:blipFill>
                  <a:blip r:embed="rId3" cstate="print"/>
                  <a:srcRect l="25781" t="14844" r="27553" b="11604"/>
                  <a:stretch>
                    <a:fillRect/>
                  </a:stretch>
                </p:blipFill>
                <p:spPr bwMode="auto">
                  <a:xfrm>
                    <a:off x="6193" y="5331"/>
                    <a:ext cx="2056" cy="2593"/>
                  </a:xfrm>
                  <a:prstGeom prst="rect">
                    <a:avLst/>
                  </a:prstGeom>
                  <a:noFill/>
                  <a:ln w="9525">
                    <a:noFill/>
                    <a:miter lim="800000"/>
                    <a:headEnd/>
                    <a:tailEnd/>
                  </a:ln>
                  <a:effectLst/>
                </p:spPr>
              </p:pic>
              <p:sp>
                <p:nvSpPr>
                  <p:cNvPr id="25605" name="Text Box 5"/>
                  <p:cNvSpPr txBox="1">
                    <a:spLocks noChangeArrowheads="1"/>
                  </p:cNvSpPr>
                  <p:nvPr/>
                </p:nvSpPr>
                <p:spPr bwMode="auto">
                  <a:xfrm>
                    <a:off x="6933" y="6048"/>
                    <a:ext cx="394" cy="363"/>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Oval 6"/>
                  <p:cNvSpPr>
                    <a:spLocks noChangeArrowheads="1"/>
                  </p:cNvSpPr>
                  <p:nvPr/>
                </p:nvSpPr>
                <p:spPr bwMode="auto">
                  <a:xfrm>
                    <a:off x="7182" y="6028"/>
                    <a:ext cx="71" cy="7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07" name="Text Box 7"/>
                  <p:cNvSpPr txBox="1">
                    <a:spLocks noChangeArrowheads="1"/>
                  </p:cNvSpPr>
                  <p:nvPr/>
                </p:nvSpPr>
                <p:spPr bwMode="auto">
                  <a:xfrm>
                    <a:off x="7423" y="6882"/>
                    <a:ext cx="345" cy="382"/>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08" name="Rectangle 8"/>
                  <p:cNvSpPr>
                    <a:spLocks noChangeArrowheads="1"/>
                  </p:cNvSpPr>
                  <p:nvPr/>
                </p:nvSpPr>
                <p:spPr bwMode="auto">
                  <a:xfrm rot="-3590144">
                    <a:off x="6498" y="5246"/>
                    <a:ext cx="589" cy="5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9" name="Text Box 9"/>
                  <p:cNvSpPr txBox="1">
                    <a:spLocks noChangeArrowheads="1"/>
                  </p:cNvSpPr>
                  <p:nvPr/>
                </p:nvSpPr>
                <p:spPr bwMode="auto">
                  <a:xfrm>
                    <a:off x="7837" y="6691"/>
                    <a:ext cx="394" cy="363"/>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5610" name="Group 10"/>
                <p:cNvGrpSpPr>
                  <a:grpSpLocks/>
                </p:cNvGrpSpPr>
                <p:nvPr/>
              </p:nvGrpSpPr>
              <p:grpSpPr bwMode="auto">
                <a:xfrm>
                  <a:off x="8989" y="4936"/>
                  <a:ext cx="2056" cy="2712"/>
                  <a:chOff x="6193" y="5212"/>
                  <a:chExt cx="2056" cy="2712"/>
                </a:xfrm>
              </p:grpSpPr>
              <p:pic>
                <p:nvPicPr>
                  <p:cNvPr id="25611" name="Picture 11"/>
                  <p:cNvPicPr>
                    <a:picLocks noChangeAspect="1" noChangeArrowheads="1"/>
                  </p:cNvPicPr>
                  <p:nvPr/>
                </p:nvPicPr>
                <p:blipFill>
                  <a:blip r:embed="rId3" cstate="print"/>
                  <a:srcRect l="25781" t="14844" r="27553" b="11604"/>
                  <a:stretch>
                    <a:fillRect/>
                  </a:stretch>
                </p:blipFill>
                <p:spPr bwMode="auto">
                  <a:xfrm>
                    <a:off x="6193" y="5331"/>
                    <a:ext cx="2056" cy="2593"/>
                  </a:xfrm>
                  <a:prstGeom prst="rect">
                    <a:avLst/>
                  </a:prstGeom>
                  <a:noFill/>
                  <a:ln w="9525">
                    <a:noFill/>
                    <a:miter lim="800000"/>
                    <a:headEnd/>
                    <a:tailEnd/>
                  </a:ln>
                  <a:effectLst/>
                </p:spPr>
              </p:pic>
              <p:sp>
                <p:nvSpPr>
                  <p:cNvPr id="25612" name="Text Box 12"/>
                  <p:cNvSpPr txBox="1">
                    <a:spLocks noChangeArrowheads="1"/>
                  </p:cNvSpPr>
                  <p:nvPr/>
                </p:nvSpPr>
                <p:spPr bwMode="auto">
                  <a:xfrm>
                    <a:off x="6933" y="6048"/>
                    <a:ext cx="394" cy="363"/>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13" name="Oval 13"/>
                  <p:cNvSpPr>
                    <a:spLocks noChangeArrowheads="1"/>
                  </p:cNvSpPr>
                  <p:nvPr/>
                </p:nvSpPr>
                <p:spPr bwMode="auto">
                  <a:xfrm>
                    <a:off x="7182" y="6028"/>
                    <a:ext cx="71" cy="7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14" name="Text Box 14"/>
                  <p:cNvSpPr txBox="1">
                    <a:spLocks noChangeArrowheads="1"/>
                  </p:cNvSpPr>
                  <p:nvPr/>
                </p:nvSpPr>
                <p:spPr bwMode="auto">
                  <a:xfrm>
                    <a:off x="7423" y="6882"/>
                    <a:ext cx="345" cy="382"/>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15" name="Rectangle 15"/>
                  <p:cNvSpPr>
                    <a:spLocks noChangeArrowheads="1"/>
                  </p:cNvSpPr>
                  <p:nvPr/>
                </p:nvSpPr>
                <p:spPr bwMode="auto">
                  <a:xfrm rot="-3590144">
                    <a:off x="6498" y="5246"/>
                    <a:ext cx="589" cy="5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16" name="Text Box 16"/>
                  <p:cNvSpPr txBox="1">
                    <a:spLocks noChangeArrowheads="1"/>
                  </p:cNvSpPr>
                  <p:nvPr/>
                </p:nvSpPr>
                <p:spPr bwMode="auto">
                  <a:xfrm>
                    <a:off x="7837" y="6691"/>
                    <a:ext cx="394" cy="363"/>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5617" name="Group 17"/>
                <p:cNvGrpSpPr>
                  <a:grpSpLocks/>
                </p:cNvGrpSpPr>
                <p:nvPr/>
              </p:nvGrpSpPr>
              <p:grpSpPr bwMode="auto">
                <a:xfrm>
                  <a:off x="9011" y="8005"/>
                  <a:ext cx="2722" cy="2817"/>
                  <a:chOff x="9011" y="8256"/>
                  <a:chExt cx="2722" cy="2817"/>
                </a:xfrm>
              </p:grpSpPr>
              <p:pic>
                <p:nvPicPr>
                  <p:cNvPr id="25618" name="Picture 18"/>
                  <p:cNvPicPr>
                    <a:picLocks noChangeAspect="1" noChangeArrowheads="1"/>
                  </p:cNvPicPr>
                  <p:nvPr/>
                </p:nvPicPr>
                <p:blipFill>
                  <a:blip r:embed="rId4" cstate="print"/>
                  <a:srcRect l="39375" t="21208" r="14557" b="12354"/>
                  <a:stretch>
                    <a:fillRect/>
                  </a:stretch>
                </p:blipFill>
                <p:spPr bwMode="auto">
                  <a:xfrm>
                    <a:off x="9011" y="8613"/>
                    <a:ext cx="2131" cy="2460"/>
                  </a:xfrm>
                  <a:prstGeom prst="rect">
                    <a:avLst/>
                  </a:prstGeom>
                  <a:noFill/>
                  <a:ln w="9525">
                    <a:noFill/>
                    <a:miter lim="800000"/>
                    <a:headEnd/>
                    <a:tailEnd/>
                  </a:ln>
                  <a:effectLst/>
                </p:spPr>
              </p:pic>
              <p:sp>
                <p:nvSpPr>
                  <p:cNvPr id="25619" name="Text Box 19"/>
                  <p:cNvSpPr txBox="1">
                    <a:spLocks noChangeArrowheads="1"/>
                  </p:cNvSpPr>
                  <p:nvPr/>
                </p:nvSpPr>
                <p:spPr bwMode="auto">
                  <a:xfrm>
                    <a:off x="10059" y="8317"/>
                    <a:ext cx="1674" cy="71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Couple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20" name="Freeform 20"/>
                  <p:cNvSpPr>
                    <a:spLocks/>
                  </p:cNvSpPr>
                  <p:nvPr/>
                </p:nvSpPr>
                <p:spPr bwMode="auto">
                  <a:xfrm>
                    <a:off x="9745" y="9981"/>
                    <a:ext cx="764" cy="517"/>
                  </a:xfrm>
                  <a:custGeom>
                    <a:avLst/>
                    <a:gdLst/>
                    <a:ahLst/>
                    <a:cxnLst>
                      <a:cxn ang="0">
                        <a:pos x="87" y="108"/>
                      </a:cxn>
                      <a:cxn ang="0">
                        <a:pos x="10" y="322"/>
                      </a:cxn>
                      <a:cxn ang="0">
                        <a:pos x="148" y="468"/>
                      </a:cxn>
                      <a:cxn ang="0">
                        <a:pos x="370" y="514"/>
                      </a:cxn>
                      <a:cxn ang="0">
                        <a:pos x="608" y="483"/>
                      </a:cxn>
                      <a:cxn ang="0">
                        <a:pos x="745" y="314"/>
                      </a:cxn>
                      <a:cxn ang="0">
                        <a:pos x="722" y="108"/>
                      </a:cxn>
                      <a:cxn ang="0">
                        <a:pos x="493" y="0"/>
                      </a:cxn>
                    </a:cxnLst>
                    <a:rect l="0" t="0" r="r" b="b"/>
                    <a:pathLst>
                      <a:path w="764" h="517">
                        <a:moveTo>
                          <a:pt x="87" y="108"/>
                        </a:moveTo>
                        <a:cubicBezTo>
                          <a:pt x="43" y="185"/>
                          <a:pt x="0" y="262"/>
                          <a:pt x="10" y="322"/>
                        </a:cubicBezTo>
                        <a:cubicBezTo>
                          <a:pt x="20" y="382"/>
                          <a:pt x="88" y="436"/>
                          <a:pt x="148" y="468"/>
                        </a:cubicBezTo>
                        <a:cubicBezTo>
                          <a:pt x="208" y="500"/>
                          <a:pt x="293" y="511"/>
                          <a:pt x="370" y="514"/>
                        </a:cubicBezTo>
                        <a:cubicBezTo>
                          <a:pt x="447" y="517"/>
                          <a:pt x="546" y="516"/>
                          <a:pt x="608" y="483"/>
                        </a:cubicBezTo>
                        <a:cubicBezTo>
                          <a:pt x="670" y="450"/>
                          <a:pt x="726" y="376"/>
                          <a:pt x="745" y="314"/>
                        </a:cubicBezTo>
                        <a:cubicBezTo>
                          <a:pt x="764" y="252"/>
                          <a:pt x="764" y="160"/>
                          <a:pt x="722" y="108"/>
                        </a:cubicBezTo>
                        <a:cubicBezTo>
                          <a:pt x="680" y="56"/>
                          <a:pt x="586" y="28"/>
                          <a:pt x="493" y="0"/>
                        </a:cubicBezTo>
                      </a:path>
                    </a:pathLst>
                  </a:custGeom>
                  <a:noFill/>
                  <a:ln w="9525">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5621" name="Text Box 21"/>
                  <p:cNvSpPr txBox="1">
                    <a:spLocks noChangeArrowheads="1"/>
                  </p:cNvSpPr>
                  <p:nvPr/>
                </p:nvSpPr>
                <p:spPr bwMode="auto">
                  <a:xfrm>
                    <a:off x="10395" y="10300"/>
                    <a:ext cx="1153" cy="562"/>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rgbClr val="000000"/>
                        </a:solidFill>
                        <a:effectLst/>
                        <a:latin typeface="Comic Sans MS" pitchFamily="66" charset="0"/>
                        <a:cs typeface="Arial" pitchFamily="34" charset="0"/>
                      </a:rPr>
                      <a:t>Tendance du mouvement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22" name="AutoShape 22"/>
                  <p:cNvSpPr>
                    <a:spLocks noChangeArrowheads="1"/>
                  </p:cNvSpPr>
                  <p:nvPr/>
                </p:nvSpPr>
                <p:spPr bwMode="auto">
                  <a:xfrm>
                    <a:off x="9979" y="8256"/>
                    <a:ext cx="166" cy="904"/>
                  </a:xfrm>
                  <a:prstGeom prst="upArrow">
                    <a:avLst>
                      <a:gd name="adj1" fmla="val 50000"/>
                      <a:gd name="adj2" fmla="val 136145"/>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23" name="Text Box 23"/>
                  <p:cNvSpPr txBox="1">
                    <a:spLocks noChangeArrowheads="1"/>
                  </p:cNvSpPr>
                  <p:nvPr/>
                </p:nvSpPr>
                <p:spPr bwMode="auto">
                  <a:xfrm>
                    <a:off x="9813" y="9158"/>
                    <a:ext cx="394" cy="363"/>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5624" name="Picture 24"/>
                <p:cNvPicPr>
                  <a:picLocks noChangeAspect="1" noChangeArrowheads="1"/>
                </p:cNvPicPr>
                <p:nvPr/>
              </p:nvPicPr>
              <p:blipFill>
                <a:blip r:embed="rId3" cstate="print"/>
                <a:srcRect l="25781" t="14844" r="27553" b="11604"/>
                <a:stretch>
                  <a:fillRect/>
                </a:stretch>
              </p:blipFill>
              <p:spPr bwMode="auto">
                <a:xfrm>
                  <a:off x="6247" y="8206"/>
                  <a:ext cx="2056" cy="2593"/>
                </a:xfrm>
                <a:prstGeom prst="rect">
                  <a:avLst/>
                </a:prstGeom>
                <a:noFill/>
                <a:ln w="9525">
                  <a:noFill/>
                  <a:miter lim="800000"/>
                  <a:headEnd/>
                  <a:tailEnd/>
                </a:ln>
                <a:effectLst/>
              </p:spPr>
            </p:pic>
            <p:sp>
              <p:nvSpPr>
                <p:cNvPr id="25625" name="Text Box 25"/>
                <p:cNvSpPr txBox="1">
                  <a:spLocks noChangeArrowheads="1"/>
                </p:cNvSpPr>
                <p:nvPr/>
              </p:nvSpPr>
              <p:spPr bwMode="auto">
                <a:xfrm>
                  <a:off x="6987" y="8923"/>
                  <a:ext cx="394" cy="363"/>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26" name="Oval 26"/>
                <p:cNvSpPr>
                  <a:spLocks noChangeArrowheads="1"/>
                </p:cNvSpPr>
                <p:nvPr/>
              </p:nvSpPr>
              <p:spPr bwMode="auto">
                <a:xfrm>
                  <a:off x="7236" y="8903"/>
                  <a:ext cx="71" cy="7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627" name="Text Box 27"/>
                <p:cNvSpPr txBox="1">
                  <a:spLocks noChangeArrowheads="1"/>
                </p:cNvSpPr>
                <p:nvPr/>
              </p:nvSpPr>
              <p:spPr bwMode="auto">
                <a:xfrm>
                  <a:off x="7477" y="9757"/>
                  <a:ext cx="345" cy="382"/>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28" name="Text Box 28"/>
                <p:cNvSpPr txBox="1">
                  <a:spLocks noChangeArrowheads="1"/>
                </p:cNvSpPr>
                <p:nvPr/>
              </p:nvSpPr>
              <p:spPr bwMode="auto">
                <a:xfrm>
                  <a:off x="6681" y="8064"/>
                  <a:ext cx="345" cy="382"/>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29" name="Freeform 29"/>
                <p:cNvSpPr>
                  <a:spLocks/>
                </p:cNvSpPr>
                <p:nvPr/>
              </p:nvSpPr>
              <p:spPr bwMode="auto">
                <a:xfrm>
                  <a:off x="9670" y="7019"/>
                  <a:ext cx="764" cy="517"/>
                </a:xfrm>
                <a:custGeom>
                  <a:avLst/>
                  <a:gdLst/>
                  <a:ahLst/>
                  <a:cxnLst>
                    <a:cxn ang="0">
                      <a:pos x="87" y="108"/>
                    </a:cxn>
                    <a:cxn ang="0">
                      <a:pos x="10" y="322"/>
                    </a:cxn>
                    <a:cxn ang="0">
                      <a:pos x="148" y="468"/>
                    </a:cxn>
                    <a:cxn ang="0">
                      <a:pos x="370" y="514"/>
                    </a:cxn>
                    <a:cxn ang="0">
                      <a:pos x="608" y="483"/>
                    </a:cxn>
                    <a:cxn ang="0">
                      <a:pos x="745" y="314"/>
                    </a:cxn>
                    <a:cxn ang="0">
                      <a:pos x="722" y="108"/>
                    </a:cxn>
                    <a:cxn ang="0">
                      <a:pos x="493" y="0"/>
                    </a:cxn>
                  </a:cxnLst>
                  <a:rect l="0" t="0" r="r" b="b"/>
                  <a:pathLst>
                    <a:path w="764" h="517">
                      <a:moveTo>
                        <a:pt x="87" y="108"/>
                      </a:moveTo>
                      <a:cubicBezTo>
                        <a:pt x="43" y="185"/>
                        <a:pt x="0" y="262"/>
                        <a:pt x="10" y="322"/>
                      </a:cubicBezTo>
                      <a:cubicBezTo>
                        <a:pt x="20" y="382"/>
                        <a:pt x="88" y="436"/>
                        <a:pt x="148" y="468"/>
                      </a:cubicBezTo>
                      <a:cubicBezTo>
                        <a:pt x="208" y="500"/>
                        <a:pt x="293" y="511"/>
                        <a:pt x="370" y="514"/>
                      </a:cubicBezTo>
                      <a:cubicBezTo>
                        <a:pt x="447" y="517"/>
                        <a:pt x="546" y="516"/>
                        <a:pt x="608" y="483"/>
                      </a:cubicBezTo>
                      <a:cubicBezTo>
                        <a:pt x="670" y="450"/>
                        <a:pt x="726" y="376"/>
                        <a:pt x="745" y="314"/>
                      </a:cubicBezTo>
                      <a:cubicBezTo>
                        <a:pt x="764" y="252"/>
                        <a:pt x="764" y="160"/>
                        <a:pt x="722" y="108"/>
                      </a:cubicBezTo>
                      <a:cubicBezTo>
                        <a:pt x="680" y="56"/>
                        <a:pt x="586" y="28"/>
                        <a:pt x="493" y="0"/>
                      </a:cubicBezTo>
                    </a:path>
                  </a:pathLst>
                </a:custGeom>
                <a:noFill/>
                <a:ln w="9525">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5630" name="Text Box 30"/>
                <p:cNvSpPr txBox="1">
                  <a:spLocks noChangeArrowheads="1"/>
                </p:cNvSpPr>
                <p:nvPr/>
              </p:nvSpPr>
              <p:spPr bwMode="auto">
                <a:xfrm>
                  <a:off x="10329" y="7162"/>
                  <a:ext cx="1153" cy="562"/>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rgbClr val="000000"/>
                      </a:solidFill>
                      <a:effectLst/>
                      <a:latin typeface="Comic Sans MS" pitchFamily="66" charset="0"/>
                      <a:cs typeface="Arial" pitchFamily="34" charset="0"/>
                    </a:rPr>
                    <a:t>Tendance du mouvement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31" name="AutoShape 31"/>
                <p:cNvSpPr>
                  <a:spLocks noChangeArrowheads="1"/>
                </p:cNvSpPr>
                <p:nvPr/>
              </p:nvSpPr>
              <p:spPr bwMode="auto">
                <a:xfrm>
                  <a:off x="9948" y="5254"/>
                  <a:ext cx="142" cy="529"/>
                </a:xfrm>
                <a:prstGeom prst="upArrow">
                  <a:avLst>
                    <a:gd name="adj1" fmla="val 50000"/>
                    <a:gd name="adj2" fmla="val 93134"/>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32" name="Text Box 32"/>
                <p:cNvSpPr txBox="1">
                  <a:spLocks noChangeArrowheads="1"/>
                </p:cNvSpPr>
                <p:nvPr/>
              </p:nvSpPr>
              <p:spPr bwMode="auto">
                <a:xfrm>
                  <a:off x="9745" y="5064"/>
                  <a:ext cx="1674" cy="71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Moment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33" name="Rectangle 33"/>
                <p:cNvSpPr>
                  <a:spLocks noChangeArrowheads="1"/>
                </p:cNvSpPr>
                <p:nvPr/>
              </p:nvSpPr>
              <p:spPr bwMode="auto">
                <a:xfrm>
                  <a:off x="5949" y="7910"/>
                  <a:ext cx="5676" cy="3014"/>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34" name="Rectangle 34"/>
                <p:cNvSpPr>
                  <a:spLocks noChangeArrowheads="1"/>
                </p:cNvSpPr>
                <p:nvPr/>
              </p:nvSpPr>
              <p:spPr bwMode="auto">
                <a:xfrm>
                  <a:off x="5949" y="4972"/>
                  <a:ext cx="5676" cy="2938"/>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35" name="Text Box 35"/>
                <p:cNvSpPr txBox="1">
                  <a:spLocks noChangeArrowheads="1"/>
                </p:cNvSpPr>
                <p:nvPr/>
              </p:nvSpPr>
              <p:spPr bwMode="auto">
                <a:xfrm>
                  <a:off x="5954" y="7601"/>
                  <a:ext cx="989" cy="307"/>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Moment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36" name="Text Box 36"/>
                <p:cNvSpPr txBox="1">
                  <a:spLocks noChangeArrowheads="1"/>
                </p:cNvSpPr>
                <p:nvPr/>
              </p:nvSpPr>
              <p:spPr bwMode="auto">
                <a:xfrm>
                  <a:off x="5944" y="10614"/>
                  <a:ext cx="989" cy="307"/>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Couple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25637" name="Object 37"/>
              <p:cNvGraphicFramePr>
                <a:graphicFrameLocks noChangeAspect="1"/>
              </p:cNvGraphicFramePr>
              <p:nvPr/>
            </p:nvGraphicFramePr>
            <p:xfrm>
              <a:off x="8028384" y="3068960"/>
              <a:ext cx="381000" cy="238125"/>
            </p:xfrm>
            <a:graphic>
              <a:graphicData uri="http://schemas.openxmlformats.org/presentationml/2006/ole">
                <p:oleObj spid="_x0000_s25637" r:id="rId5" imgW="380835" imgH="241195" progId="">
                  <p:embed/>
                </p:oleObj>
              </a:graphicData>
            </a:graphic>
          </p:graphicFrame>
          <p:graphicFrame>
            <p:nvGraphicFramePr>
              <p:cNvPr id="25639" name="Object 39"/>
              <p:cNvGraphicFramePr>
                <a:graphicFrameLocks noChangeAspect="1"/>
              </p:cNvGraphicFramePr>
              <p:nvPr/>
            </p:nvGraphicFramePr>
            <p:xfrm>
              <a:off x="8028384" y="5013176"/>
              <a:ext cx="790575" cy="238125"/>
            </p:xfrm>
            <a:graphic>
              <a:graphicData uri="http://schemas.openxmlformats.org/presentationml/2006/ole">
                <p:oleObj spid="_x0000_s25639" r:id="rId6" imgW="787400" imgH="241300" progId="">
                  <p:embed/>
                </p:oleObj>
              </a:graphicData>
            </a:graphic>
          </p:graphicFrame>
        </p:grpSp>
        <p:graphicFrame>
          <p:nvGraphicFramePr>
            <p:cNvPr id="5" name="Object 40"/>
            <p:cNvGraphicFramePr>
              <a:graphicFrameLocks noChangeAspect="1"/>
            </p:cNvGraphicFramePr>
            <p:nvPr/>
          </p:nvGraphicFramePr>
          <p:xfrm>
            <a:off x="6300192" y="3933056"/>
            <a:ext cx="251520" cy="419200"/>
          </p:xfrm>
          <a:graphic>
            <a:graphicData uri="http://schemas.openxmlformats.org/presentationml/2006/ole">
              <p:oleObj spid="_x0000_s25640" r:id="rId7" imgW="114201" imgH="190335" progId="">
                <p:embed/>
              </p:oleObj>
            </a:graphicData>
          </a:graphic>
        </p:graphicFrame>
        <p:graphicFrame>
          <p:nvGraphicFramePr>
            <p:cNvPr id="86" name="Object 40"/>
            <p:cNvGraphicFramePr>
              <a:graphicFrameLocks noChangeAspect="1"/>
            </p:cNvGraphicFramePr>
            <p:nvPr/>
          </p:nvGraphicFramePr>
          <p:xfrm>
            <a:off x="8100392" y="3861048"/>
            <a:ext cx="251520" cy="419200"/>
          </p:xfrm>
          <a:graphic>
            <a:graphicData uri="http://schemas.openxmlformats.org/presentationml/2006/ole">
              <p:oleObj spid="_x0000_s25645" r:id="rId8" imgW="114201" imgH="190335" progId="">
                <p:embed/>
              </p:oleObj>
            </a:graphicData>
          </a:graphic>
        </p:graphicFrame>
        <p:graphicFrame>
          <p:nvGraphicFramePr>
            <p:cNvPr id="87" name="Object 40"/>
            <p:cNvGraphicFramePr>
              <a:graphicFrameLocks noChangeAspect="1"/>
            </p:cNvGraphicFramePr>
            <p:nvPr/>
          </p:nvGraphicFramePr>
          <p:xfrm>
            <a:off x="6300192" y="5877272"/>
            <a:ext cx="251520" cy="419200"/>
          </p:xfrm>
          <a:graphic>
            <a:graphicData uri="http://schemas.openxmlformats.org/presentationml/2006/ole">
              <p:oleObj spid="_x0000_s25646" r:id="rId9" imgW="114201" imgH="190335" progId="">
                <p:embed/>
              </p:oleObj>
            </a:graphicData>
          </a:graphic>
        </p:graphicFrame>
        <p:graphicFrame>
          <p:nvGraphicFramePr>
            <p:cNvPr id="88" name="Object 40"/>
            <p:cNvGraphicFramePr>
              <a:graphicFrameLocks noChangeAspect="1"/>
            </p:cNvGraphicFramePr>
            <p:nvPr/>
          </p:nvGraphicFramePr>
          <p:xfrm>
            <a:off x="6012160" y="4797152"/>
            <a:ext cx="251520" cy="419200"/>
          </p:xfrm>
          <a:graphic>
            <a:graphicData uri="http://schemas.openxmlformats.org/presentationml/2006/ole">
              <p:oleObj spid="_x0000_s25647" r:id="rId10" imgW="114201" imgH="190335" progId="">
                <p:embed/>
              </p:oleObj>
            </a:graphicData>
          </a:graphic>
        </p:graphicFrame>
      </p:grpSp>
      <p:sp>
        <p:nvSpPr>
          <p:cNvPr id="25649"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5648" name="Object 48"/>
          <p:cNvGraphicFramePr>
            <a:graphicFrameLocks noChangeAspect="1"/>
          </p:cNvGraphicFramePr>
          <p:nvPr/>
        </p:nvGraphicFramePr>
        <p:xfrm>
          <a:off x="2699792" y="4077072"/>
          <a:ext cx="288032" cy="456051"/>
        </p:xfrm>
        <a:graphic>
          <a:graphicData uri="http://schemas.openxmlformats.org/presentationml/2006/ole">
            <p:oleObj spid="_x0000_s25648" r:id="rId11" imgW="114201" imgH="190335"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linds(horizont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 Notion de moment, de couple</a:t>
            </a:r>
            <a:endParaRPr lang="fr-FR" dirty="0"/>
          </a:p>
        </p:txBody>
      </p:sp>
      <p:sp>
        <p:nvSpPr>
          <p:cNvPr id="3" name="Espace réservé du contenu 2"/>
          <p:cNvSpPr>
            <a:spLocks noGrp="1"/>
          </p:cNvSpPr>
          <p:nvPr>
            <p:ph idx="1"/>
          </p:nvPr>
        </p:nvSpPr>
        <p:spPr>
          <a:xfrm>
            <a:off x="467544" y="1772816"/>
            <a:ext cx="8229600" cy="1277496"/>
          </a:xfrm>
        </p:spPr>
        <p:txBody>
          <a:bodyPr>
            <a:normAutofit lnSpcReduction="10000"/>
          </a:bodyPr>
          <a:lstStyle/>
          <a:p>
            <a:r>
              <a:rPr lang="fr-FR" sz="1800" b="1" u="sng" dirty="0" smtClean="0">
                <a:latin typeface="Arial" pitchFamily="34" charset="0"/>
                <a:cs typeface="Arial" pitchFamily="34" charset="0"/>
              </a:rPr>
              <a:t>3.2 - </a:t>
            </a:r>
            <a:r>
              <a:rPr lang="fr-FR" sz="1800" b="1" i="1" u="sng" dirty="0" smtClean="0">
                <a:latin typeface="Arial" pitchFamily="34" charset="0"/>
                <a:cs typeface="Arial" pitchFamily="34" charset="0"/>
              </a:rPr>
              <a:t>Calcul d’un moment</a:t>
            </a:r>
          </a:p>
          <a:p>
            <a:pPr marL="548640" lvl="3" indent="-274320">
              <a:buSzPct val="95000"/>
            </a:pPr>
            <a:r>
              <a:rPr lang="fr-FR" sz="1800" b="1" i="1" dirty="0" smtClean="0">
                <a:latin typeface="Arial" pitchFamily="34" charset="0"/>
                <a:cs typeface="Arial" pitchFamily="34" charset="0"/>
              </a:rPr>
              <a:t>3.2.1 - Cas général dans le plan</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Reprenons l’exemple de la clef, en vue de dessus, sur laquelle s’exerce une force  inclinée.</a:t>
            </a:r>
          </a:p>
          <a:p>
            <a:endParaRPr lang="fr-FR" dirty="0"/>
          </a:p>
        </p:txBody>
      </p:sp>
      <p:sp>
        <p:nvSpPr>
          <p:cNvPr id="28730"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69" name="Groupe 68"/>
          <p:cNvGrpSpPr/>
          <p:nvPr/>
        </p:nvGrpSpPr>
        <p:grpSpPr>
          <a:xfrm>
            <a:off x="323528" y="2924944"/>
            <a:ext cx="8640960" cy="2520280"/>
            <a:chOff x="323528" y="2924944"/>
            <a:chExt cx="8640960" cy="2520280"/>
          </a:xfrm>
        </p:grpSpPr>
        <p:grpSp>
          <p:nvGrpSpPr>
            <p:cNvPr id="60" name="Groupe 59"/>
            <p:cNvGrpSpPr/>
            <p:nvPr/>
          </p:nvGrpSpPr>
          <p:grpSpPr>
            <a:xfrm>
              <a:off x="323528" y="2924944"/>
              <a:ext cx="8640960" cy="2520280"/>
              <a:chOff x="323528" y="3212976"/>
              <a:chExt cx="7156450" cy="1943139"/>
            </a:xfrm>
          </p:grpSpPr>
          <p:sp>
            <p:nvSpPr>
              <p:cNvPr id="28675" name="Line 3"/>
              <p:cNvSpPr>
                <a:spLocks noChangeShapeType="1"/>
              </p:cNvSpPr>
              <p:nvPr/>
            </p:nvSpPr>
            <p:spPr bwMode="auto">
              <a:xfrm rot="5400000" flipH="1" flipV="1">
                <a:off x="2225940" y="3958176"/>
                <a:ext cx="1680793" cy="670620"/>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76" name="AutoShape 4"/>
              <p:cNvSpPr>
                <a:spLocks noChangeArrowheads="1"/>
              </p:cNvSpPr>
              <p:nvPr/>
            </p:nvSpPr>
            <p:spPr bwMode="auto">
              <a:xfrm flipH="1">
                <a:off x="1643810" y="3676052"/>
                <a:ext cx="643947" cy="473239"/>
              </a:xfrm>
              <a:custGeom>
                <a:avLst/>
                <a:gdLst>
                  <a:gd name="G0" fmla="+- -399170 0 0"/>
                  <a:gd name="G1" fmla="+- -11723435 0 0"/>
                  <a:gd name="G2" fmla="+- -399170 0 -11723435"/>
                  <a:gd name="G3" fmla="+- 10800 0 0"/>
                  <a:gd name="G4" fmla="+- 0 0 -399170"/>
                  <a:gd name="T0" fmla="*/ 360 256 1"/>
                  <a:gd name="T1" fmla="*/ 0 256 1"/>
                  <a:gd name="G5" fmla="+- G2 T0 T1"/>
                  <a:gd name="G6" fmla="?: G2 G2 G5"/>
                  <a:gd name="G7" fmla="+- 0 0 G6"/>
                  <a:gd name="G8" fmla="+- 9160 0 0"/>
                  <a:gd name="G9" fmla="+- 0 0 -11723435"/>
                  <a:gd name="G10" fmla="+- 9160 0 2700"/>
                  <a:gd name="G11" fmla="cos G10 -399170"/>
                  <a:gd name="G12" fmla="sin G10 -399170"/>
                  <a:gd name="G13" fmla="cos 13500 -399170"/>
                  <a:gd name="G14" fmla="sin 13500 -399170"/>
                  <a:gd name="G15" fmla="+- G11 10800 0"/>
                  <a:gd name="G16" fmla="+- G12 10800 0"/>
                  <a:gd name="G17" fmla="+- G13 10800 0"/>
                  <a:gd name="G18" fmla="+- G14 10800 0"/>
                  <a:gd name="G19" fmla="*/ 9160 1 2"/>
                  <a:gd name="G20" fmla="+- G19 5400 0"/>
                  <a:gd name="G21" fmla="cos G20 -399170"/>
                  <a:gd name="G22" fmla="sin G20 -399170"/>
                  <a:gd name="G23" fmla="+- G21 10800 0"/>
                  <a:gd name="G24" fmla="+- G12 G23 G22"/>
                  <a:gd name="G25" fmla="+- G22 G23 G11"/>
                  <a:gd name="G26" fmla="cos 10800 -399170"/>
                  <a:gd name="G27" fmla="sin 10800 -399170"/>
                  <a:gd name="G28" fmla="cos 9160 -399170"/>
                  <a:gd name="G29" fmla="sin 9160 -399170"/>
                  <a:gd name="G30" fmla="+- G26 10800 0"/>
                  <a:gd name="G31" fmla="+- G27 10800 0"/>
                  <a:gd name="G32" fmla="+- G28 10800 0"/>
                  <a:gd name="G33" fmla="+- G29 10800 0"/>
                  <a:gd name="G34" fmla="+- G19 5400 0"/>
                  <a:gd name="G35" fmla="cos G34 -11723435"/>
                  <a:gd name="G36" fmla="sin G34 -11723435"/>
                  <a:gd name="G37" fmla="+/ -11723435 -399170 2"/>
                  <a:gd name="T2" fmla="*/ 180 256 1"/>
                  <a:gd name="T3" fmla="*/ 0 256 1"/>
                  <a:gd name="G38" fmla="+- G37 T2 T3"/>
                  <a:gd name="G39" fmla="?: G2 G37 G38"/>
                  <a:gd name="G40" fmla="cos 10800 G39"/>
                  <a:gd name="G41" fmla="sin 10800 G39"/>
                  <a:gd name="G42" fmla="cos 9160 G39"/>
                  <a:gd name="G43" fmla="sin 9160 G39"/>
                  <a:gd name="G44" fmla="+- G40 10800 0"/>
                  <a:gd name="G45" fmla="+- G41 10800 0"/>
                  <a:gd name="G46" fmla="+- G42 10800 0"/>
                  <a:gd name="G47" fmla="+- G43 10800 0"/>
                  <a:gd name="G48" fmla="+- G35 10800 0"/>
                  <a:gd name="G49" fmla="+- G36 10800 0"/>
                  <a:gd name="T4" fmla="*/ 10331 w 21600"/>
                  <a:gd name="T5" fmla="*/ 10 h 21600"/>
                  <a:gd name="T6" fmla="*/ 821 w 21600"/>
                  <a:gd name="T7" fmla="*/ 10605 h 21600"/>
                  <a:gd name="T8" fmla="*/ 10402 w 21600"/>
                  <a:gd name="T9" fmla="*/ 1648 h 21600"/>
                  <a:gd name="T10" fmla="*/ 24223 w 21600"/>
                  <a:gd name="T11" fmla="*/ 9367 h 21600"/>
                  <a:gd name="T12" fmla="*/ 21096 w 21600"/>
                  <a:gd name="T13" fmla="*/ 13241 h 21600"/>
                  <a:gd name="T14" fmla="*/ 17223 w 21600"/>
                  <a:gd name="T15" fmla="*/ 101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908" y="9828"/>
                    </a:moveTo>
                    <a:cubicBezTo>
                      <a:pt x="19411" y="5171"/>
                      <a:pt x="15482" y="1640"/>
                      <a:pt x="10800" y="1640"/>
                    </a:cubicBezTo>
                    <a:cubicBezTo>
                      <a:pt x="5810" y="1639"/>
                      <a:pt x="1738" y="5633"/>
                      <a:pt x="1641" y="10621"/>
                    </a:cubicBezTo>
                    <a:lnTo>
                      <a:pt x="2" y="10589"/>
                    </a:lnTo>
                    <a:cubicBezTo>
                      <a:pt x="116" y="4708"/>
                      <a:pt x="4917" y="-1"/>
                      <a:pt x="10800" y="0"/>
                    </a:cubicBezTo>
                    <a:cubicBezTo>
                      <a:pt x="16321" y="0"/>
                      <a:pt x="20953" y="4164"/>
                      <a:pt x="21539" y="9654"/>
                    </a:cubicBezTo>
                    <a:lnTo>
                      <a:pt x="24223" y="9367"/>
                    </a:lnTo>
                    <a:lnTo>
                      <a:pt x="21096" y="13241"/>
                    </a:lnTo>
                    <a:lnTo>
                      <a:pt x="17223" y="10114"/>
                    </a:lnTo>
                    <a:lnTo>
                      <a:pt x="19908" y="9828"/>
                    </a:lnTo>
                    <a:close/>
                  </a:path>
                </a:pathLst>
              </a:cu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grpSp>
            <p:nvGrpSpPr>
              <p:cNvPr id="28677" name="Group 5"/>
              <p:cNvGrpSpPr>
                <a:grpSpLocks/>
              </p:cNvGrpSpPr>
              <p:nvPr/>
            </p:nvGrpSpPr>
            <p:grpSpPr bwMode="auto">
              <a:xfrm>
                <a:off x="614384" y="3977146"/>
                <a:ext cx="2748524" cy="442113"/>
                <a:chOff x="39" y="12064"/>
                <a:chExt cx="6518" cy="1049"/>
              </a:xfrm>
            </p:grpSpPr>
            <p:sp>
              <p:nvSpPr>
                <p:cNvPr id="28678" name="Rectangle 6"/>
                <p:cNvSpPr>
                  <a:spLocks noChangeArrowheads="1"/>
                </p:cNvSpPr>
                <p:nvPr/>
              </p:nvSpPr>
              <p:spPr bwMode="auto">
                <a:xfrm>
                  <a:off x="42" y="12429"/>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679" name="Line 7"/>
                <p:cNvSpPr>
                  <a:spLocks noChangeShapeType="1"/>
                </p:cNvSpPr>
                <p:nvPr/>
              </p:nvSpPr>
              <p:spPr bwMode="auto">
                <a:xfrm>
                  <a:off x="47" y="12439"/>
                  <a:ext cx="1218" cy="3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0" name="Line 8"/>
                <p:cNvSpPr>
                  <a:spLocks noChangeShapeType="1"/>
                </p:cNvSpPr>
                <p:nvPr/>
              </p:nvSpPr>
              <p:spPr bwMode="auto">
                <a:xfrm flipH="1">
                  <a:off x="39" y="12422"/>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1" name="Rectangle 9"/>
                <p:cNvSpPr>
                  <a:spLocks noChangeArrowheads="1"/>
                </p:cNvSpPr>
                <p:nvPr/>
              </p:nvSpPr>
              <p:spPr bwMode="auto">
                <a:xfrm>
                  <a:off x="5319" y="12430"/>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682" name="Rectangle 10"/>
                <p:cNvSpPr>
                  <a:spLocks noChangeArrowheads="1"/>
                </p:cNvSpPr>
                <p:nvPr/>
              </p:nvSpPr>
              <p:spPr bwMode="auto">
                <a:xfrm>
                  <a:off x="3738" y="12373"/>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683" name="Rectangle 11"/>
                <p:cNvSpPr>
                  <a:spLocks noChangeArrowheads="1"/>
                </p:cNvSpPr>
                <p:nvPr/>
              </p:nvSpPr>
              <p:spPr bwMode="auto">
                <a:xfrm>
                  <a:off x="1260" y="12372"/>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8684" name="Oval 12"/>
                <p:cNvSpPr>
                  <a:spLocks noChangeArrowheads="1"/>
                </p:cNvSpPr>
                <p:nvPr/>
              </p:nvSpPr>
              <p:spPr bwMode="auto">
                <a:xfrm>
                  <a:off x="2773" y="12064"/>
                  <a:ext cx="1049" cy="1049"/>
                </a:xfrm>
                <a:prstGeom prst="ellipse">
                  <a:avLst/>
                </a:pr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5" name="Line 13"/>
                <p:cNvSpPr>
                  <a:spLocks noChangeShapeType="1"/>
                </p:cNvSpPr>
                <p:nvPr/>
              </p:nvSpPr>
              <p:spPr bwMode="auto">
                <a:xfrm>
                  <a:off x="5324" y="12424"/>
                  <a:ext cx="1233"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6" name="Line 14"/>
                <p:cNvSpPr>
                  <a:spLocks noChangeShapeType="1"/>
                </p:cNvSpPr>
                <p:nvPr/>
              </p:nvSpPr>
              <p:spPr bwMode="auto">
                <a:xfrm flipH="1">
                  <a:off x="5324" y="12431"/>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687" name="Oval 15"/>
              <p:cNvSpPr>
                <a:spLocks noChangeArrowheads="1"/>
              </p:cNvSpPr>
              <p:nvPr/>
            </p:nvSpPr>
            <p:spPr bwMode="auto">
              <a:xfrm>
                <a:off x="1964514" y="4175335"/>
                <a:ext cx="45089" cy="4510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88" name="Text Box 16"/>
              <p:cNvSpPr txBox="1">
                <a:spLocks noChangeArrowheads="1"/>
              </p:cNvSpPr>
              <p:nvPr/>
            </p:nvSpPr>
            <p:spPr bwMode="auto">
              <a:xfrm>
                <a:off x="1777172" y="4048926"/>
                <a:ext cx="250212" cy="230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689" name="Oval 17"/>
              <p:cNvSpPr>
                <a:spLocks noChangeArrowheads="1"/>
              </p:cNvSpPr>
              <p:nvPr/>
            </p:nvSpPr>
            <p:spPr bwMode="auto">
              <a:xfrm>
                <a:off x="3077767" y="4182957"/>
                <a:ext cx="45089" cy="45101"/>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0" name="Text Box 18"/>
              <p:cNvSpPr txBox="1">
                <a:spLocks noChangeArrowheads="1"/>
              </p:cNvSpPr>
              <p:nvPr/>
            </p:nvSpPr>
            <p:spPr bwMode="auto">
              <a:xfrm>
                <a:off x="2938690" y="3953643"/>
                <a:ext cx="250212" cy="230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8691" name="Group 19"/>
              <p:cNvGrpSpPr>
                <a:grpSpLocks/>
              </p:cNvGrpSpPr>
              <p:nvPr/>
            </p:nvGrpSpPr>
            <p:grpSpPr bwMode="auto">
              <a:xfrm>
                <a:off x="2888521" y="4197567"/>
                <a:ext cx="196867" cy="802918"/>
                <a:chOff x="5695" y="13003"/>
                <a:chExt cx="310" cy="1264"/>
              </a:xfrm>
            </p:grpSpPr>
            <p:sp>
              <p:nvSpPr>
                <p:cNvPr id="28692" name="AutoShape 20"/>
                <p:cNvSpPr>
                  <a:spLocks noChangeArrowheads="1"/>
                </p:cNvSpPr>
                <p:nvPr/>
              </p:nvSpPr>
              <p:spPr bwMode="auto">
                <a:xfrm rot="-4105722">
                  <a:off x="5155" y="13543"/>
                  <a:ext cx="1264" cy="184"/>
                </a:xfrm>
                <a:prstGeom prst="rightArrow">
                  <a:avLst>
                    <a:gd name="adj1" fmla="val 58694"/>
                    <a:gd name="adj2" fmla="val 122285"/>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693" name="Line 21"/>
                <p:cNvSpPr>
                  <a:spLocks noChangeShapeType="1"/>
                </p:cNvSpPr>
                <p:nvPr/>
              </p:nvSpPr>
              <p:spPr bwMode="auto">
                <a:xfrm flipH="1" flipV="1">
                  <a:off x="5844" y="13220"/>
                  <a:ext cx="161" cy="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694" name="Text Box 22"/>
              <p:cNvSpPr txBox="1">
                <a:spLocks noChangeArrowheads="1"/>
              </p:cNvSpPr>
              <p:nvPr/>
            </p:nvSpPr>
            <p:spPr bwMode="auto">
              <a:xfrm>
                <a:off x="2978064" y="4638410"/>
                <a:ext cx="279425" cy="369063"/>
              </a:xfrm>
              <a:prstGeom prst="rect">
                <a:avLst/>
              </a:prstGeom>
              <a:noFill/>
              <a:ln w="9525">
                <a:noFill/>
                <a:miter lim="800000"/>
                <a:headEnd/>
                <a:tailEnd/>
              </a:ln>
            </p:spPr>
            <p:txBody>
              <a:bodyPr vert="horz" wrap="non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695" name="Text Box 23"/>
              <p:cNvSpPr txBox="1">
                <a:spLocks noChangeArrowheads="1"/>
              </p:cNvSpPr>
              <p:nvPr/>
            </p:nvSpPr>
            <p:spPr bwMode="auto">
              <a:xfrm>
                <a:off x="1539661" y="3364158"/>
                <a:ext cx="830019" cy="356994"/>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rgbClr val="000000"/>
                    </a:solidFill>
                    <a:effectLst/>
                    <a:latin typeface="Comic Sans MS" pitchFamily="66" charset="0"/>
                    <a:cs typeface="Arial" pitchFamily="34" charset="0"/>
                  </a:rPr>
                  <a:t>Sens trigonométrique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696" name="Line 24"/>
              <p:cNvSpPr>
                <a:spLocks noChangeShapeType="1"/>
              </p:cNvSpPr>
              <p:nvPr/>
            </p:nvSpPr>
            <p:spPr bwMode="auto">
              <a:xfrm flipH="1" flipV="1">
                <a:off x="1989916" y="4196932"/>
                <a:ext cx="1096107" cy="4447"/>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7" name="Arc 25"/>
              <p:cNvSpPr>
                <a:spLocks/>
              </p:cNvSpPr>
              <p:nvPr/>
            </p:nvSpPr>
            <p:spPr bwMode="auto">
              <a:xfrm rot="17812158" flipH="1">
                <a:off x="2642079" y="4148074"/>
                <a:ext cx="305541" cy="414692"/>
              </a:xfrm>
              <a:custGeom>
                <a:avLst/>
                <a:gdLst>
                  <a:gd name="G0" fmla="+- 0 0 0"/>
                  <a:gd name="G1" fmla="+- 20596 0 0"/>
                  <a:gd name="G2" fmla="+- 21600 0 0"/>
                  <a:gd name="T0" fmla="*/ 6507 w 21600"/>
                  <a:gd name="T1" fmla="*/ 0 h 29673"/>
                  <a:gd name="T2" fmla="*/ 19600 w 21600"/>
                  <a:gd name="T3" fmla="*/ 29673 h 29673"/>
                  <a:gd name="T4" fmla="*/ 0 w 21600"/>
                  <a:gd name="T5" fmla="*/ 20596 h 29673"/>
                </a:gdLst>
                <a:ahLst/>
                <a:cxnLst>
                  <a:cxn ang="0">
                    <a:pos x="T0" y="T1"/>
                  </a:cxn>
                  <a:cxn ang="0">
                    <a:pos x="T2" y="T3"/>
                  </a:cxn>
                  <a:cxn ang="0">
                    <a:pos x="T4" y="T5"/>
                  </a:cxn>
                </a:cxnLst>
                <a:rect l="0" t="0" r="r" b="b"/>
                <a:pathLst>
                  <a:path w="21600" h="29673" fill="none" extrusionOk="0">
                    <a:moveTo>
                      <a:pt x="6507" y="-1"/>
                    </a:moveTo>
                    <a:cubicBezTo>
                      <a:pt x="15492" y="2838"/>
                      <a:pt x="21600" y="11173"/>
                      <a:pt x="21600" y="20596"/>
                    </a:cubicBezTo>
                    <a:cubicBezTo>
                      <a:pt x="21600" y="23730"/>
                      <a:pt x="20917" y="26828"/>
                      <a:pt x="19600" y="29673"/>
                    </a:cubicBezTo>
                  </a:path>
                  <a:path w="21600" h="29673" stroke="0" extrusionOk="0">
                    <a:moveTo>
                      <a:pt x="6507" y="-1"/>
                    </a:moveTo>
                    <a:cubicBezTo>
                      <a:pt x="15492" y="2838"/>
                      <a:pt x="21600" y="11173"/>
                      <a:pt x="21600" y="20596"/>
                    </a:cubicBezTo>
                    <a:cubicBezTo>
                      <a:pt x="21600" y="23730"/>
                      <a:pt x="20917" y="26828"/>
                      <a:pt x="19600" y="29673"/>
                    </a:cubicBezTo>
                    <a:lnTo>
                      <a:pt x="0" y="20596"/>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698" name="Text Box 26"/>
              <p:cNvSpPr txBox="1">
                <a:spLocks noChangeArrowheads="1"/>
              </p:cNvSpPr>
              <p:nvPr/>
            </p:nvSpPr>
            <p:spPr bwMode="auto">
              <a:xfrm>
                <a:off x="2493516" y="4329693"/>
                <a:ext cx="304827" cy="305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cs typeface="Arial" pitchFamily="34" charset="0"/>
                    <a:sym typeface="Symbol" pitchFamily="18" charset="2"/>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699" name="Text Box 27"/>
              <p:cNvSpPr txBox="1">
                <a:spLocks noChangeArrowheads="1"/>
              </p:cNvSpPr>
              <p:nvPr/>
            </p:nvSpPr>
            <p:spPr bwMode="auto">
              <a:xfrm>
                <a:off x="2804693" y="3246643"/>
                <a:ext cx="732220" cy="356994"/>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rgbClr val="FF0000"/>
                    </a:solidFill>
                    <a:effectLst/>
                    <a:latin typeface="Comic Sans MS" pitchFamily="66" charset="0"/>
                    <a:cs typeface="Arial" pitchFamily="34" charset="0"/>
                  </a:rPr>
                  <a:t>Direction de la force 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8700" name="Group 28"/>
              <p:cNvGrpSpPr>
                <a:grpSpLocks/>
              </p:cNvGrpSpPr>
              <p:nvPr/>
            </p:nvGrpSpPr>
            <p:grpSpPr bwMode="auto">
              <a:xfrm>
                <a:off x="4415831" y="3281580"/>
                <a:ext cx="2789803" cy="1426070"/>
                <a:chOff x="6797" y="11645"/>
                <a:chExt cx="4393" cy="2245"/>
              </a:xfrm>
            </p:grpSpPr>
            <p:sp>
              <p:nvSpPr>
                <p:cNvPr id="28701" name="Freeform 29"/>
                <p:cNvSpPr>
                  <a:spLocks/>
                </p:cNvSpPr>
                <p:nvPr/>
              </p:nvSpPr>
              <p:spPr bwMode="auto">
                <a:xfrm rot="1718930">
                  <a:off x="6868" y="11645"/>
                  <a:ext cx="2382" cy="2118"/>
                </a:xfrm>
                <a:custGeom>
                  <a:avLst/>
                  <a:gdLst/>
                  <a:ahLst/>
                  <a:cxnLst>
                    <a:cxn ang="0">
                      <a:pos x="930" y="75"/>
                    </a:cxn>
                    <a:cxn ang="0">
                      <a:pos x="1275" y="90"/>
                    </a:cxn>
                    <a:cxn ang="0">
                      <a:pos x="1320" y="105"/>
                    </a:cxn>
                    <a:cxn ang="0">
                      <a:pos x="1395" y="180"/>
                    </a:cxn>
                    <a:cxn ang="0">
                      <a:pos x="1455" y="270"/>
                    </a:cxn>
                    <a:cxn ang="0">
                      <a:pos x="1590" y="330"/>
                    </a:cxn>
                    <a:cxn ang="0">
                      <a:pos x="1740" y="375"/>
                    </a:cxn>
                    <a:cxn ang="0">
                      <a:pos x="1845" y="495"/>
                    </a:cxn>
                    <a:cxn ang="0">
                      <a:pos x="1875" y="540"/>
                    </a:cxn>
                    <a:cxn ang="0">
                      <a:pos x="1905" y="630"/>
                    </a:cxn>
                    <a:cxn ang="0">
                      <a:pos x="1830" y="900"/>
                    </a:cxn>
                    <a:cxn ang="0">
                      <a:pos x="1770" y="975"/>
                    </a:cxn>
                    <a:cxn ang="0">
                      <a:pos x="1710" y="1050"/>
                    </a:cxn>
                    <a:cxn ang="0">
                      <a:pos x="1635" y="1185"/>
                    </a:cxn>
                    <a:cxn ang="0">
                      <a:pos x="1575" y="1395"/>
                    </a:cxn>
                    <a:cxn ang="0">
                      <a:pos x="1395" y="1485"/>
                    </a:cxn>
                    <a:cxn ang="0">
                      <a:pos x="1350" y="1500"/>
                    </a:cxn>
                    <a:cxn ang="0">
                      <a:pos x="1125" y="1485"/>
                    </a:cxn>
                    <a:cxn ang="0">
                      <a:pos x="1035" y="1455"/>
                    </a:cxn>
                    <a:cxn ang="0">
                      <a:pos x="990" y="1410"/>
                    </a:cxn>
                    <a:cxn ang="0">
                      <a:pos x="945" y="1395"/>
                    </a:cxn>
                    <a:cxn ang="0">
                      <a:pos x="915" y="1350"/>
                    </a:cxn>
                    <a:cxn ang="0">
                      <a:pos x="870" y="1320"/>
                    </a:cxn>
                    <a:cxn ang="0">
                      <a:pos x="810" y="1230"/>
                    </a:cxn>
                    <a:cxn ang="0">
                      <a:pos x="795" y="1185"/>
                    </a:cxn>
                    <a:cxn ang="0">
                      <a:pos x="690" y="1080"/>
                    </a:cxn>
                    <a:cxn ang="0">
                      <a:pos x="495" y="990"/>
                    </a:cxn>
                    <a:cxn ang="0">
                      <a:pos x="210" y="930"/>
                    </a:cxn>
                    <a:cxn ang="0">
                      <a:pos x="75" y="870"/>
                    </a:cxn>
                    <a:cxn ang="0">
                      <a:pos x="60" y="825"/>
                    </a:cxn>
                    <a:cxn ang="0">
                      <a:pos x="15" y="780"/>
                    </a:cxn>
                    <a:cxn ang="0">
                      <a:pos x="0" y="705"/>
                    </a:cxn>
                    <a:cxn ang="0">
                      <a:pos x="30" y="495"/>
                    </a:cxn>
                    <a:cxn ang="0">
                      <a:pos x="585" y="285"/>
                    </a:cxn>
                    <a:cxn ang="0">
                      <a:pos x="630" y="270"/>
                    </a:cxn>
                    <a:cxn ang="0">
                      <a:pos x="735" y="165"/>
                    </a:cxn>
                    <a:cxn ang="0">
                      <a:pos x="765" y="120"/>
                    </a:cxn>
                    <a:cxn ang="0">
                      <a:pos x="930" y="75"/>
                    </a:cxn>
                  </a:cxnLst>
                  <a:rect l="0" t="0" r="r" b="b"/>
                  <a:pathLst>
                    <a:path w="1927" h="1500">
                      <a:moveTo>
                        <a:pt x="930" y="75"/>
                      </a:moveTo>
                      <a:cubicBezTo>
                        <a:pt x="1045" y="80"/>
                        <a:pt x="1160" y="81"/>
                        <a:pt x="1275" y="90"/>
                      </a:cubicBezTo>
                      <a:cubicBezTo>
                        <a:pt x="1291" y="91"/>
                        <a:pt x="1308" y="95"/>
                        <a:pt x="1320" y="105"/>
                      </a:cubicBezTo>
                      <a:cubicBezTo>
                        <a:pt x="1570" y="305"/>
                        <a:pt x="1125" y="0"/>
                        <a:pt x="1395" y="180"/>
                      </a:cubicBezTo>
                      <a:cubicBezTo>
                        <a:pt x="1415" y="210"/>
                        <a:pt x="1435" y="240"/>
                        <a:pt x="1455" y="270"/>
                      </a:cubicBezTo>
                      <a:cubicBezTo>
                        <a:pt x="1475" y="301"/>
                        <a:pt x="1572" y="324"/>
                        <a:pt x="1590" y="330"/>
                      </a:cubicBezTo>
                      <a:cubicBezTo>
                        <a:pt x="1640" y="347"/>
                        <a:pt x="1689" y="362"/>
                        <a:pt x="1740" y="375"/>
                      </a:cubicBezTo>
                      <a:cubicBezTo>
                        <a:pt x="1815" y="425"/>
                        <a:pt x="1775" y="390"/>
                        <a:pt x="1845" y="495"/>
                      </a:cubicBezTo>
                      <a:cubicBezTo>
                        <a:pt x="1855" y="510"/>
                        <a:pt x="1869" y="523"/>
                        <a:pt x="1875" y="540"/>
                      </a:cubicBezTo>
                      <a:cubicBezTo>
                        <a:pt x="1885" y="570"/>
                        <a:pt x="1905" y="630"/>
                        <a:pt x="1905" y="630"/>
                      </a:cubicBezTo>
                      <a:cubicBezTo>
                        <a:pt x="1895" y="756"/>
                        <a:pt x="1927" y="836"/>
                        <a:pt x="1830" y="900"/>
                      </a:cubicBezTo>
                      <a:cubicBezTo>
                        <a:pt x="1792" y="1013"/>
                        <a:pt x="1848" y="878"/>
                        <a:pt x="1770" y="975"/>
                      </a:cubicBezTo>
                      <a:cubicBezTo>
                        <a:pt x="1687" y="1079"/>
                        <a:pt x="1839" y="964"/>
                        <a:pt x="1710" y="1050"/>
                      </a:cubicBezTo>
                      <a:cubicBezTo>
                        <a:pt x="1641" y="1153"/>
                        <a:pt x="1661" y="1106"/>
                        <a:pt x="1635" y="1185"/>
                      </a:cubicBezTo>
                      <a:cubicBezTo>
                        <a:pt x="1628" y="1243"/>
                        <a:pt x="1629" y="1348"/>
                        <a:pt x="1575" y="1395"/>
                      </a:cubicBezTo>
                      <a:cubicBezTo>
                        <a:pt x="1503" y="1458"/>
                        <a:pt x="1480" y="1457"/>
                        <a:pt x="1395" y="1485"/>
                      </a:cubicBezTo>
                      <a:cubicBezTo>
                        <a:pt x="1380" y="1490"/>
                        <a:pt x="1350" y="1500"/>
                        <a:pt x="1350" y="1500"/>
                      </a:cubicBezTo>
                      <a:cubicBezTo>
                        <a:pt x="1275" y="1495"/>
                        <a:pt x="1199" y="1496"/>
                        <a:pt x="1125" y="1485"/>
                      </a:cubicBezTo>
                      <a:cubicBezTo>
                        <a:pt x="1094" y="1481"/>
                        <a:pt x="1035" y="1455"/>
                        <a:pt x="1035" y="1455"/>
                      </a:cubicBezTo>
                      <a:cubicBezTo>
                        <a:pt x="1020" y="1440"/>
                        <a:pt x="1008" y="1422"/>
                        <a:pt x="990" y="1410"/>
                      </a:cubicBezTo>
                      <a:cubicBezTo>
                        <a:pt x="977" y="1401"/>
                        <a:pt x="957" y="1405"/>
                        <a:pt x="945" y="1395"/>
                      </a:cubicBezTo>
                      <a:cubicBezTo>
                        <a:pt x="931" y="1384"/>
                        <a:pt x="928" y="1363"/>
                        <a:pt x="915" y="1350"/>
                      </a:cubicBezTo>
                      <a:cubicBezTo>
                        <a:pt x="902" y="1337"/>
                        <a:pt x="885" y="1330"/>
                        <a:pt x="870" y="1320"/>
                      </a:cubicBezTo>
                      <a:cubicBezTo>
                        <a:pt x="834" y="1213"/>
                        <a:pt x="885" y="1342"/>
                        <a:pt x="810" y="1230"/>
                      </a:cubicBezTo>
                      <a:cubicBezTo>
                        <a:pt x="801" y="1217"/>
                        <a:pt x="803" y="1199"/>
                        <a:pt x="795" y="1185"/>
                      </a:cubicBezTo>
                      <a:cubicBezTo>
                        <a:pt x="740" y="1087"/>
                        <a:pt x="763" y="1104"/>
                        <a:pt x="690" y="1080"/>
                      </a:cubicBezTo>
                      <a:cubicBezTo>
                        <a:pt x="638" y="1002"/>
                        <a:pt x="594" y="1015"/>
                        <a:pt x="495" y="990"/>
                      </a:cubicBezTo>
                      <a:cubicBezTo>
                        <a:pt x="401" y="966"/>
                        <a:pt x="304" y="954"/>
                        <a:pt x="210" y="930"/>
                      </a:cubicBezTo>
                      <a:cubicBezTo>
                        <a:pt x="160" y="917"/>
                        <a:pt x="124" y="886"/>
                        <a:pt x="75" y="870"/>
                      </a:cubicBezTo>
                      <a:cubicBezTo>
                        <a:pt x="70" y="855"/>
                        <a:pt x="69" y="838"/>
                        <a:pt x="60" y="825"/>
                      </a:cubicBezTo>
                      <a:cubicBezTo>
                        <a:pt x="48" y="807"/>
                        <a:pt x="24" y="799"/>
                        <a:pt x="15" y="780"/>
                      </a:cubicBezTo>
                      <a:cubicBezTo>
                        <a:pt x="4" y="757"/>
                        <a:pt x="5" y="730"/>
                        <a:pt x="0" y="705"/>
                      </a:cubicBezTo>
                      <a:cubicBezTo>
                        <a:pt x="0" y="702"/>
                        <a:pt x="16" y="526"/>
                        <a:pt x="30" y="495"/>
                      </a:cubicBezTo>
                      <a:cubicBezTo>
                        <a:pt x="128" y="280"/>
                        <a:pt x="391" y="296"/>
                        <a:pt x="585" y="285"/>
                      </a:cubicBezTo>
                      <a:cubicBezTo>
                        <a:pt x="600" y="280"/>
                        <a:pt x="619" y="281"/>
                        <a:pt x="630" y="270"/>
                      </a:cubicBezTo>
                      <a:cubicBezTo>
                        <a:pt x="750" y="150"/>
                        <a:pt x="633" y="199"/>
                        <a:pt x="735" y="165"/>
                      </a:cubicBezTo>
                      <a:cubicBezTo>
                        <a:pt x="745" y="150"/>
                        <a:pt x="748" y="126"/>
                        <a:pt x="765" y="120"/>
                      </a:cubicBezTo>
                      <a:cubicBezTo>
                        <a:pt x="973" y="44"/>
                        <a:pt x="850" y="155"/>
                        <a:pt x="930" y="75"/>
                      </a:cubicBezTo>
                      <a:close/>
                    </a:path>
                  </a:pathLst>
                </a:custGeom>
                <a:solidFill>
                  <a:srgbClr val="99CC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28702" name="Text Box 30"/>
                <p:cNvSpPr txBox="1">
                  <a:spLocks noChangeArrowheads="1"/>
                </p:cNvSpPr>
                <p:nvPr/>
              </p:nvSpPr>
              <p:spPr bwMode="auto">
                <a:xfrm>
                  <a:off x="7176" y="12348"/>
                  <a:ext cx="480" cy="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03" name="Oval 31"/>
                <p:cNvSpPr>
                  <a:spLocks noChangeArrowheads="1"/>
                </p:cNvSpPr>
                <p:nvPr/>
              </p:nvSpPr>
              <p:spPr bwMode="auto">
                <a:xfrm>
                  <a:off x="7488" y="12299"/>
                  <a:ext cx="78" cy="7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4" name="Line 32"/>
                <p:cNvSpPr>
                  <a:spLocks noChangeShapeType="1"/>
                </p:cNvSpPr>
                <p:nvPr/>
              </p:nvSpPr>
              <p:spPr bwMode="auto">
                <a:xfrm rot="5400000" flipH="1" flipV="1">
                  <a:off x="8000" y="10814"/>
                  <a:ext cx="1873" cy="4280"/>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5" name="Line 33"/>
                <p:cNvSpPr>
                  <a:spLocks noChangeShapeType="1"/>
                </p:cNvSpPr>
                <p:nvPr/>
              </p:nvSpPr>
              <p:spPr bwMode="auto">
                <a:xfrm flipH="1" flipV="1">
                  <a:off x="7543" y="12359"/>
                  <a:ext cx="1527" cy="535"/>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6" name="Text Box 34"/>
                <p:cNvSpPr txBox="1">
                  <a:spLocks noChangeArrowheads="1"/>
                </p:cNvSpPr>
                <p:nvPr/>
              </p:nvSpPr>
              <p:spPr bwMode="auto">
                <a:xfrm>
                  <a:off x="8796" y="12898"/>
                  <a:ext cx="480" cy="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07" name="Oval 35"/>
                <p:cNvSpPr>
                  <a:spLocks noChangeArrowheads="1"/>
                </p:cNvSpPr>
                <p:nvPr/>
              </p:nvSpPr>
              <p:spPr bwMode="auto">
                <a:xfrm>
                  <a:off x="9021" y="12851"/>
                  <a:ext cx="78" cy="7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8" name="Arc 36"/>
                <p:cNvSpPr>
                  <a:spLocks/>
                </p:cNvSpPr>
                <p:nvPr/>
              </p:nvSpPr>
              <p:spPr bwMode="auto">
                <a:xfrm rot="20061316" flipH="1">
                  <a:off x="8353" y="12735"/>
                  <a:ext cx="394" cy="382"/>
                </a:xfrm>
                <a:custGeom>
                  <a:avLst/>
                  <a:gdLst>
                    <a:gd name="G0" fmla="+- 0 0 0"/>
                    <a:gd name="G1" fmla="+- 20596 0 0"/>
                    <a:gd name="G2" fmla="+- 21600 0 0"/>
                    <a:gd name="T0" fmla="*/ 6507 w 21508"/>
                    <a:gd name="T1" fmla="*/ 0 h 20596"/>
                    <a:gd name="T2" fmla="*/ 21508 w 21508"/>
                    <a:gd name="T3" fmla="*/ 18607 h 20596"/>
                    <a:gd name="T4" fmla="*/ 0 w 21508"/>
                    <a:gd name="T5" fmla="*/ 20596 h 20596"/>
                  </a:gdLst>
                  <a:ahLst/>
                  <a:cxnLst>
                    <a:cxn ang="0">
                      <a:pos x="T0" y="T1"/>
                    </a:cxn>
                    <a:cxn ang="0">
                      <a:pos x="T2" y="T3"/>
                    </a:cxn>
                    <a:cxn ang="0">
                      <a:pos x="T4" y="T5"/>
                    </a:cxn>
                  </a:cxnLst>
                  <a:rect l="0" t="0" r="r" b="b"/>
                  <a:pathLst>
                    <a:path w="21508" h="20596" fill="none" extrusionOk="0">
                      <a:moveTo>
                        <a:pt x="6507" y="-1"/>
                      </a:moveTo>
                      <a:cubicBezTo>
                        <a:pt x="14796" y="2618"/>
                        <a:pt x="20707" y="9950"/>
                        <a:pt x="21508" y="18606"/>
                      </a:cubicBezTo>
                    </a:path>
                    <a:path w="21508" h="20596" stroke="0" extrusionOk="0">
                      <a:moveTo>
                        <a:pt x="6507" y="-1"/>
                      </a:moveTo>
                      <a:cubicBezTo>
                        <a:pt x="14796" y="2618"/>
                        <a:pt x="20707" y="9950"/>
                        <a:pt x="21508" y="18606"/>
                      </a:cubicBezTo>
                      <a:lnTo>
                        <a:pt x="0" y="20596"/>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09" name="Text Box 37"/>
                <p:cNvSpPr txBox="1">
                  <a:spLocks noChangeArrowheads="1"/>
                </p:cNvSpPr>
                <p:nvPr/>
              </p:nvSpPr>
              <p:spPr bwMode="auto">
                <a:xfrm>
                  <a:off x="8076" y="12667"/>
                  <a:ext cx="480" cy="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cs typeface="Arial" pitchFamily="34" charset="0"/>
                      <a:sym typeface="Symbol" pitchFamily="18" charset="2"/>
                    </a:rPr>
                    <a: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8710" name="Group 38"/>
                <p:cNvGrpSpPr>
                  <a:grpSpLocks/>
                </p:cNvGrpSpPr>
                <p:nvPr/>
              </p:nvGrpSpPr>
              <p:grpSpPr bwMode="auto">
                <a:xfrm rot="2669450">
                  <a:off x="9534" y="12051"/>
                  <a:ext cx="310" cy="1264"/>
                  <a:chOff x="5695" y="13003"/>
                  <a:chExt cx="310" cy="1264"/>
                </a:xfrm>
              </p:grpSpPr>
              <p:sp>
                <p:nvSpPr>
                  <p:cNvPr id="28711" name="AutoShape 39"/>
                  <p:cNvSpPr>
                    <a:spLocks noChangeArrowheads="1"/>
                  </p:cNvSpPr>
                  <p:nvPr/>
                </p:nvSpPr>
                <p:spPr bwMode="auto">
                  <a:xfrm rot="-4105722">
                    <a:off x="5155" y="13543"/>
                    <a:ext cx="1264" cy="184"/>
                  </a:xfrm>
                  <a:prstGeom prst="rightArrow">
                    <a:avLst>
                      <a:gd name="adj1" fmla="val 58694"/>
                      <a:gd name="adj2" fmla="val 122285"/>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12" name="Line 40"/>
                  <p:cNvSpPr>
                    <a:spLocks noChangeShapeType="1"/>
                  </p:cNvSpPr>
                  <p:nvPr/>
                </p:nvSpPr>
                <p:spPr bwMode="auto">
                  <a:xfrm flipH="1" flipV="1">
                    <a:off x="5844" y="13220"/>
                    <a:ext cx="161" cy="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8713" name="Text Box 41"/>
                <p:cNvSpPr txBox="1">
                  <a:spLocks noChangeArrowheads="1"/>
                </p:cNvSpPr>
                <p:nvPr/>
              </p:nvSpPr>
              <p:spPr bwMode="auto">
                <a:xfrm>
                  <a:off x="9444" y="12085"/>
                  <a:ext cx="440" cy="581"/>
                </a:xfrm>
                <a:prstGeom prst="rect">
                  <a:avLst/>
                </a:prstGeom>
                <a:noFill/>
                <a:ln w="9525">
                  <a:noFill/>
                  <a:miter lim="800000"/>
                  <a:headEnd/>
                  <a:tailEnd/>
                </a:ln>
              </p:spPr>
              <p:txBody>
                <a:bodyPr vert="horz" wrap="non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14" name="Text Box 42"/>
                <p:cNvSpPr txBox="1">
                  <a:spLocks noChangeArrowheads="1"/>
                </p:cNvSpPr>
                <p:nvPr/>
              </p:nvSpPr>
              <p:spPr bwMode="auto">
                <a:xfrm>
                  <a:off x="10037" y="11674"/>
                  <a:ext cx="1153" cy="562"/>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rgbClr val="FF0000"/>
                      </a:solidFill>
                      <a:effectLst/>
                      <a:latin typeface="Comic Sans MS" pitchFamily="66" charset="0"/>
                      <a:cs typeface="Arial" pitchFamily="34" charset="0"/>
                    </a:rPr>
                    <a:t>Direction de la force 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15" name="AutoShape 43"/>
                <p:cNvSpPr>
                  <a:spLocks noChangeArrowheads="1"/>
                </p:cNvSpPr>
                <p:nvPr/>
              </p:nvSpPr>
              <p:spPr bwMode="auto">
                <a:xfrm flipH="1">
                  <a:off x="7171" y="11876"/>
                  <a:ext cx="677" cy="684"/>
                </a:xfrm>
                <a:custGeom>
                  <a:avLst/>
                  <a:gdLst>
                    <a:gd name="G0" fmla="+- -243528 0 0"/>
                    <a:gd name="G1" fmla="+- -11796480 0 0"/>
                    <a:gd name="G2" fmla="+- -243528 0 -11796480"/>
                    <a:gd name="G3" fmla="+- 10800 0 0"/>
                    <a:gd name="G4" fmla="+- 0 0 -243528"/>
                    <a:gd name="T0" fmla="*/ 360 256 1"/>
                    <a:gd name="T1" fmla="*/ 0 256 1"/>
                    <a:gd name="G5" fmla="+- G2 T0 T1"/>
                    <a:gd name="G6" fmla="?: G2 G2 G5"/>
                    <a:gd name="G7" fmla="+- 0 0 G6"/>
                    <a:gd name="G8" fmla="+- 8038 0 0"/>
                    <a:gd name="G9" fmla="+- 0 0 -11796480"/>
                    <a:gd name="G10" fmla="+- 8038 0 2700"/>
                    <a:gd name="G11" fmla="cos G10 -243528"/>
                    <a:gd name="G12" fmla="sin G10 -243528"/>
                    <a:gd name="G13" fmla="cos 13500 -243528"/>
                    <a:gd name="G14" fmla="sin 13500 -243528"/>
                    <a:gd name="G15" fmla="+- G11 10800 0"/>
                    <a:gd name="G16" fmla="+- G12 10800 0"/>
                    <a:gd name="G17" fmla="+- G13 10800 0"/>
                    <a:gd name="G18" fmla="+- G14 10800 0"/>
                    <a:gd name="G19" fmla="*/ 8038 1 2"/>
                    <a:gd name="G20" fmla="+- G19 5400 0"/>
                    <a:gd name="G21" fmla="cos G20 -243528"/>
                    <a:gd name="G22" fmla="sin G20 -243528"/>
                    <a:gd name="G23" fmla="+- G21 10800 0"/>
                    <a:gd name="G24" fmla="+- G12 G23 G22"/>
                    <a:gd name="G25" fmla="+- G22 G23 G11"/>
                    <a:gd name="G26" fmla="cos 10800 -243528"/>
                    <a:gd name="G27" fmla="sin 10800 -243528"/>
                    <a:gd name="G28" fmla="cos 8038 -243528"/>
                    <a:gd name="G29" fmla="sin 8038 -243528"/>
                    <a:gd name="G30" fmla="+- G26 10800 0"/>
                    <a:gd name="G31" fmla="+- G27 10800 0"/>
                    <a:gd name="G32" fmla="+- G28 10800 0"/>
                    <a:gd name="G33" fmla="+- G29 10800 0"/>
                    <a:gd name="G34" fmla="+- G19 5400 0"/>
                    <a:gd name="G35" fmla="cos G34 -11796480"/>
                    <a:gd name="G36" fmla="sin G34 -11796480"/>
                    <a:gd name="G37" fmla="+/ -11796480 -243528 2"/>
                    <a:gd name="T2" fmla="*/ 180 256 1"/>
                    <a:gd name="T3" fmla="*/ 0 256 1"/>
                    <a:gd name="G38" fmla="+- G37 T2 T3"/>
                    <a:gd name="G39" fmla="?: G2 G37 G38"/>
                    <a:gd name="G40" fmla="cos 10800 G39"/>
                    <a:gd name="G41" fmla="sin 10800 G39"/>
                    <a:gd name="G42" fmla="cos 8038 G39"/>
                    <a:gd name="G43" fmla="sin 8038 G39"/>
                    <a:gd name="G44" fmla="+- G40 10800 0"/>
                    <a:gd name="G45" fmla="+- G41 10800 0"/>
                    <a:gd name="G46" fmla="+- G42 10800 0"/>
                    <a:gd name="G47" fmla="+- G43 10800 0"/>
                    <a:gd name="G48" fmla="+- G35 10800 0"/>
                    <a:gd name="G49" fmla="+- G36 10800 0"/>
                    <a:gd name="T4" fmla="*/ 10449 w 21600"/>
                    <a:gd name="T5" fmla="*/ 5 h 21600"/>
                    <a:gd name="T6" fmla="*/ 1381 w 21600"/>
                    <a:gd name="T7" fmla="*/ 10800 h 21600"/>
                    <a:gd name="T8" fmla="*/ 10539 w 21600"/>
                    <a:gd name="T9" fmla="*/ 2766 h 21600"/>
                    <a:gd name="T10" fmla="*/ 24271 w 21600"/>
                    <a:gd name="T11" fmla="*/ 9925 h 21600"/>
                    <a:gd name="T12" fmla="*/ 20464 w 21600"/>
                    <a:gd name="T13" fmla="*/ 14262 h 21600"/>
                    <a:gd name="T14" fmla="*/ 16126 w 21600"/>
                    <a:gd name="T15" fmla="*/ 104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21" y="10279"/>
                      </a:moveTo>
                      <a:cubicBezTo>
                        <a:pt x="18546" y="6050"/>
                        <a:pt x="15037" y="2762"/>
                        <a:pt x="10800" y="2762"/>
                      </a:cubicBezTo>
                      <a:cubicBezTo>
                        <a:pt x="6360" y="2762"/>
                        <a:pt x="2762" y="6360"/>
                        <a:pt x="2762" y="10800"/>
                      </a:cubicBezTo>
                      <a:lnTo>
                        <a:pt x="0" y="10800"/>
                      </a:lnTo>
                      <a:cubicBezTo>
                        <a:pt x="0" y="4835"/>
                        <a:pt x="4835" y="0"/>
                        <a:pt x="10800" y="0"/>
                      </a:cubicBezTo>
                      <a:cubicBezTo>
                        <a:pt x="16492" y="0"/>
                        <a:pt x="21208" y="4419"/>
                        <a:pt x="21577" y="10100"/>
                      </a:cubicBezTo>
                      <a:lnTo>
                        <a:pt x="24271" y="9925"/>
                      </a:lnTo>
                      <a:lnTo>
                        <a:pt x="20464" y="14262"/>
                      </a:lnTo>
                      <a:lnTo>
                        <a:pt x="16126" y="10454"/>
                      </a:lnTo>
                      <a:lnTo>
                        <a:pt x="18821" y="10279"/>
                      </a:lnTo>
                      <a:close/>
                    </a:path>
                  </a:pathLst>
                </a:cu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grpSp>
          <p:sp>
            <p:nvSpPr>
              <p:cNvPr id="28716" name="Rectangle 44"/>
              <p:cNvSpPr>
                <a:spLocks noChangeArrowheads="1"/>
              </p:cNvSpPr>
              <p:nvPr/>
            </p:nvSpPr>
            <p:spPr bwMode="auto">
              <a:xfrm>
                <a:off x="327338" y="3212976"/>
                <a:ext cx="3551235" cy="1941233"/>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17" name="Rectangle 45"/>
              <p:cNvSpPr>
                <a:spLocks noChangeArrowheads="1"/>
              </p:cNvSpPr>
              <p:nvPr/>
            </p:nvSpPr>
            <p:spPr bwMode="auto">
              <a:xfrm>
                <a:off x="3875398" y="3214882"/>
                <a:ext cx="3604580" cy="1941233"/>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718" name="Text Box 46"/>
              <p:cNvSpPr txBox="1">
                <a:spLocks noChangeArrowheads="1"/>
              </p:cNvSpPr>
              <p:nvPr/>
            </p:nvSpPr>
            <p:spPr bwMode="auto">
              <a:xfrm>
                <a:off x="323528" y="4957291"/>
                <a:ext cx="628071" cy="195013"/>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Clef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19" name="Text Box 47"/>
              <p:cNvSpPr txBox="1">
                <a:spLocks noChangeArrowheads="1"/>
              </p:cNvSpPr>
              <p:nvPr/>
            </p:nvSpPr>
            <p:spPr bwMode="auto">
              <a:xfrm>
                <a:off x="3874128" y="4957291"/>
                <a:ext cx="861136" cy="195013"/>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Cas général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28" name="Text Box 56"/>
              <p:cNvSpPr txBox="1">
                <a:spLocks noChangeArrowheads="1"/>
              </p:cNvSpPr>
              <p:nvPr/>
            </p:nvSpPr>
            <p:spPr bwMode="auto">
              <a:xfrm>
                <a:off x="3869683" y="3233303"/>
                <a:ext cx="830019" cy="356994"/>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rgbClr val="000000"/>
                    </a:solidFill>
                    <a:effectLst/>
                    <a:latin typeface="Comic Sans MS" pitchFamily="66" charset="0"/>
                    <a:cs typeface="Arial" pitchFamily="34" charset="0"/>
                  </a:rPr>
                  <a:t>Sens trigonométrique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28729" name="Object 57"/>
            <p:cNvGraphicFramePr>
              <a:graphicFrameLocks noChangeAspect="1"/>
            </p:cNvGraphicFramePr>
            <p:nvPr/>
          </p:nvGraphicFramePr>
          <p:xfrm>
            <a:off x="3707904" y="4725144"/>
            <a:ext cx="323528" cy="539213"/>
          </p:xfrm>
          <a:graphic>
            <a:graphicData uri="http://schemas.openxmlformats.org/presentationml/2006/ole">
              <p:oleObj spid="_x0000_s28729" r:id="rId3" imgW="114201" imgH="190335" progId="">
                <p:embed/>
              </p:oleObj>
            </a:graphicData>
          </a:graphic>
        </p:graphicFrame>
        <p:graphicFrame>
          <p:nvGraphicFramePr>
            <p:cNvPr id="63" name="Object 57"/>
            <p:cNvGraphicFramePr>
              <a:graphicFrameLocks noChangeAspect="1"/>
            </p:cNvGraphicFramePr>
            <p:nvPr/>
          </p:nvGraphicFramePr>
          <p:xfrm>
            <a:off x="7452320" y="4077072"/>
            <a:ext cx="323528" cy="539213"/>
          </p:xfrm>
          <a:graphic>
            <a:graphicData uri="http://schemas.openxmlformats.org/presentationml/2006/ole">
              <p:oleObj spid="_x0000_s28731" r:id="rId4" imgW="114201" imgH="190335" progId="">
                <p:embed/>
              </p:oleObj>
            </a:graphicData>
          </a:graphic>
        </p:graphicFrame>
      </p:grpSp>
      <p:sp>
        <p:nvSpPr>
          <p:cNvPr id="2873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873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68" name="Groupe 67"/>
          <p:cNvGrpSpPr/>
          <p:nvPr/>
        </p:nvGrpSpPr>
        <p:grpSpPr>
          <a:xfrm>
            <a:off x="323528" y="5517232"/>
            <a:ext cx="8640960" cy="1152128"/>
            <a:chOff x="323528" y="5517232"/>
            <a:chExt cx="8640960" cy="1152128"/>
          </a:xfrm>
        </p:grpSpPr>
        <p:sp>
          <p:nvSpPr>
            <p:cNvPr id="28674" name="AutoShape 2"/>
            <p:cNvSpPr>
              <a:spLocks noChangeArrowheads="1"/>
            </p:cNvSpPr>
            <p:nvPr/>
          </p:nvSpPr>
          <p:spPr bwMode="auto">
            <a:xfrm>
              <a:off x="395536" y="5531206"/>
              <a:ext cx="8496944" cy="1138154"/>
            </a:xfrm>
            <a:prstGeom prst="horizontalScroll">
              <a:avLst>
                <a:gd name="adj" fmla="val 9449"/>
              </a:avLst>
            </a:prstGeom>
            <a:solidFill>
              <a:srgbClr val="EFA48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0" name="Rectangle 48"/>
            <p:cNvSpPr>
              <a:spLocks noChangeArrowheads="1"/>
            </p:cNvSpPr>
            <p:nvPr/>
          </p:nvSpPr>
          <p:spPr bwMode="auto">
            <a:xfrm>
              <a:off x="323528" y="5517232"/>
              <a:ext cx="8640960" cy="1152128"/>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28721" name="Group 49"/>
            <p:cNvGrpSpPr>
              <a:grpSpLocks/>
            </p:cNvGrpSpPr>
            <p:nvPr/>
          </p:nvGrpSpPr>
          <p:grpSpPr bwMode="auto">
            <a:xfrm>
              <a:off x="323528" y="5517232"/>
              <a:ext cx="8352928" cy="1080120"/>
              <a:chOff x="513" y="14573"/>
              <a:chExt cx="11098" cy="1360"/>
            </a:xfrm>
          </p:grpSpPr>
          <p:grpSp>
            <p:nvGrpSpPr>
              <p:cNvPr id="28722" name="Group 50"/>
              <p:cNvGrpSpPr>
                <a:grpSpLocks/>
              </p:cNvGrpSpPr>
              <p:nvPr/>
            </p:nvGrpSpPr>
            <p:grpSpPr bwMode="auto">
              <a:xfrm>
                <a:off x="513" y="14573"/>
                <a:ext cx="4439" cy="997"/>
                <a:chOff x="513" y="14717"/>
                <a:chExt cx="4439" cy="997"/>
              </a:xfrm>
            </p:grpSpPr>
            <p:sp>
              <p:nvSpPr>
                <p:cNvPr id="28723" name="Text Box 51"/>
                <p:cNvSpPr txBox="1">
                  <a:spLocks noChangeArrowheads="1"/>
                </p:cNvSpPr>
                <p:nvPr/>
              </p:nvSpPr>
              <p:spPr bwMode="auto">
                <a:xfrm>
                  <a:off x="513" y="14717"/>
                  <a:ext cx="4439" cy="726"/>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8724" name="Line 52"/>
                <p:cNvSpPr>
                  <a:spLocks noChangeShapeType="1"/>
                </p:cNvSpPr>
                <p:nvPr/>
              </p:nvSpPr>
              <p:spPr bwMode="auto">
                <a:xfrm flipH="1">
                  <a:off x="1746" y="15235"/>
                  <a:ext cx="238" cy="268"/>
                </a:xfrm>
                <a:prstGeom prst="line">
                  <a:avLst/>
                </a:prstGeom>
                <a:noFill/>
                <a:ln w="3175">
                  <a:solidFill>
                    <a:srgbClr val="000000"/>
                  </a:solidFill>
                  <a:round/>
                  <a:headEnd type="arrow" w="sm" len="sm"/>
                  <a:tailEnd/>
                </a:ln>
              </p:spPr>
              <p:txBody>
                <a:bodyPr vert="horz" wrap="square" lIns="91440" tIns="45720" rIns="91440" bIns="45720" numCol="1" anchor="t" anchorCtr="0" compatLnSpc="1">
                  <a:prstTxWarp prst="textNoShape">
                    <a:avLst/>
                  </a:prstTxWarp>
                </a:bodyPr>
                <a:lstStyle/>
                <a:p>
                  <a:endParaRPr lang="fr-FR"/>
                </a:p>
              </p:txBody>
            </p:sp>
            <p:sp>
              <p:nvSpPr>
                <p:cNvPr id="28725" name="Line 53"/>
                <p:cNvSpPr>
                  <a:spLocks noChangeShapeType="1"/>
                </p:cNvSpPr>
                <p:nvPr/>
              </p:nvSpPr>
              <p:spPr bwMode="auto">
                <a:xfrm>
                  <a:off x="1746" y="15503"/>
                  <a:ext cx="376"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8726" name="Text Box 54"/>
                <p:cNvSpPr txBox="1">
                  <a:spLocks noChangeArrowheads="1"/>
                </p:cNvSpPr>
                <p:nvPr/>
              </p:nvSpPr>
              <p:spPr bwMode="auto">
                <a:xfrm>
                  <a:off x="2208" y="15323"/>
                  <a:ext cx="2190" cy="3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cs typeface="Arial" pitchFamily="34" charset="0"/>
                    </a:rPr>
                    <a:t>Positif car tendance à la rotation dans le sens trigonométrique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8727" name="Text Box 55"/>
              <p:cNvSpPr txBox="1">
                <a:spLocks noChangeArrowheads="1"/>
              </p:cNvSpPr>
              <p:nvPr/>
            </p:nvSpPr>
            <p:spPr bwMode="auto">
              <a:xfrm>
                <a:off x="4504" y="14749"/>
                <a:ext cx="7107" cy="1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Comic Sans MS" pitchFamily="66" charset="0"/>
                    <a:cs typeface="Arial" pitchFamily="34" charset="0"/>
                  </a:rPr>
                  <a:t>	Le moment est maximum (en N.m) quand :</a:t>
                </a:r>
              </a:p>
              <a:p>
                <a:pPr marL="0" marR="0" lvl="0" indent="0" algn="l" defTabSz="914400" rtl="0" eaLnBrk="1" fontAlgn="base" latinLnBrk="0" hangingPunct="1">
                  <a:lnSpc>
                    <a:spcPct val="100000"/>
                  </a:lnSpc>
                  <a:spcBef>
                    <a:spcPct val="0"/>
                  </a:spcBef>
                  <a:spcAft>
                    <a:spcPts val="1000"/>
                  </a:spcAft>
                  <a:buClrTx/>
                  <a:buSzTx/>
                  <a:buFontTx/>
                  <a:buNone/>
                  <a:tabLst/>
                </a:pPr>
                <a:r>
                  <a:rPr lang="fr-FR" sz="1400" dirty="0" smtClean="0">
                    <a:latin typeface="Comic Sans MS" pitchFamily="66" charset="0"/>
                    <a:cs typeface="Arial" pitchFamily="34" charset="0"/>
                  </a:rPr>
                  <a:t>		</a:t>
                </a:r>
                <a:r>
                  <a:rPr kumimoji="0" lang="fr-FR" sz="1200" b="0" i="0" u="none" strike="noStrike" cap="none" normalizeH="0" baseline="0" dirty="0" smtClean="0">
                    <a:ln>
                      <a:noFill/>
                    </a:ln>
                    <a:solidFill>
                      <a:schemeClr val="tx1"/>
                    </a:solidFill>
                    <a:effectLst/>
                    <a:latin typeface="Comic Sans MS" pitchFamily="66" charset="0"/>
                    <a:cs typeface="Arial" pitchFamily="34" charset="0"/>
                  </a:rPr>
                  <a:t>* F est maximum (en Newton),</a:t>
                </a:r>
                <a:r>
                  <a:rPr kumimoji="0" lang="fr-FR" sz="9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1200" b="0" i="0" u="none" strike="noStrike" cap="none" normalizeH="0" baseline="0" dirty="0" smtClean="0">
                    <a:ln>
                      <a:noFill/>
                    </a:ln>
                    <a:solidFill>
                      <a:schemeClr val="tx1"/>
                    </a:solidFill>
                    <a:effectLst/>
                    <a:latin typeface="Comic Sans MS" pitchFamily="66" charset="0"/>
                    <a:cs typeface="Arial" pitchFamily="34" charset="0"/>
                  </a:rPr>
                  <a:t>* AB est maximum (en mètre),			* sin    est égal à 1 (= 90°)</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28732" name="Object 60"/>
            <p:cNvGraphicFramePr>
              <a:graphicFrameLocks noChangeAspect="1"/>
            </p:cNvGraphicFramePr>
            <p:nvPr/>
          </p:nvGraphicFramePr>
          <p:xfrm>
            <a:off x="539552" y="5589240"/>
            <a:ext cx="2638425" cy="371475"/>
          </p:xfrm>
          <a:graphic>
            <a:graphicData uri="http://schemas.openxmlformats.org/presentationml/2006/ole">
              <p:oleObj spid="_x0000_s28732" r:id="rId5" imgW="1562100" imgH="215900" progId="">
                <p:embed/>
              </p:oleObj>
            </a:graphicData>
          </a:graphic>
        </p:graphicFrame>
        <p:graphicFrame>
          <p:nvGraphicFramePr>
            <p:cNvPr id="28734" name="Object 62"/>
            <p:cNvGraphicFramePr>
              <a:graphicFrameLocks noChangeAspect="1"/>
            </p:cNvGraphicFramePr>
            <p:nvPr/>
          </p:nvGraphicFramePr>
          <p:xfrm>
            <a:off x="5451999" y="6405182"/>
            <a:ext cx="226122" cy="197857"/>
          </p:xfrm>
          <a:graphic>
            <a:graphicData uri="http://schemas.openxmlformats.org/presentationml/2006/ole">
              <p:oleObj spid="_x0000_s28734" r:id="rId6" imgW="139518" imgH="126835"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checkerboard(across)">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linds(horizontal)">
                                      <p:cBhvr>
                                        <p:cTn id="2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 Notion de moment, de couple</a:t>
            </a:r>
            <a:endParaRPr lang="fr-FR" dirty="0"/>
          </a:p>
        </p:txBody>
      </p:sp>
      <p:sp>
        <p:nvSpPr>
          <p:cNvPr id="3" name="Espace réservé du contenu 2"/>
          <p:cNvSpPr>
            <a:spLocks noGrp="1"/>
          </p:cNvSpPr>
          <p:nvPr>
            <p:ph idx="1"/>
          </p:nvPr>
        </p:nvSpPr>
        <p:spPr>
          <a:xfrm>
            <a:off x="467544" y="1772816"/>
            <a:ext cx="8229600" cy="1565528"/>
          </a:xfrm>
        </p:spPr>
        <p:txBody>
          <a:bodyPr/>
          <a:lstStyle/>
          <a:p>
            <a:pPr marL="548640" lvl="3" indent="-274320">
              <a:buSzPct val="95000"/>
            </a:pPr>
            <a:r>
              <a:rPr lang="fr-FR" sz="1700" b="1" i="1" dirty="0" smtClean="0">
                <a:latin typeface="Arial" pitchFamily="34" charset="0"/>
                <a:cs typeface="Arial" pitchFamily="34" charset="0"/>
              </a:rPr>
              <a:t>3.2.2 - Bras de levier</a:t>
            </a:r>
          </a:p>
          <a:p>
            <a:r>
              <a:rPr lang="fr-FR" sz="1800" dirty="0" smtClean="0">
                <a:latin typeface="Arial" pitchFamily="34" charset="0"/>
                <a:cs typeface="Arial" pitchFamily="34" charset="0"/>
              </a:rPr>
              <a:t>Dans certains problèmes, </a:t>
            </a:r>
            <a:r>
              <a:rPr lang="fr-FR" sz="1800" b="1" dirty="0" smtClean="0">
                <a:latin typeface="Arial" pitchFamily="34" charset="0"/>
                <a:cs typeface="Arial" pitchFamily="34" charset="0"/>
              </a:rPr>
              <a:t>la distance d appelée bras de levier</a:t>
            </a:r>
            <a:r>
              <a:rPr lang="fr-FR" sz="1800" dirty="0" smtClean="0">
                <a:latin typeface="Arial" pitchFamily="34" charset="0"/>
                <a:cs typeface="Arial" pitchFamily="34" charset="0"/>
              </a:rPr>
              <a:t>, est connue (ou bien l’angle est égal à 90°).</a:t>
            </a:r>
          </a:p>
          <a:p>
            <a:r>
              <a:rPr lang="fr-FR" sz="1800" dirty="0" smtClean="0">
                <a:latin typeface="Arial" pitchFamily="34" charset="0"/>
                <a:cs typeface="Arial" pitchFamily="34" charset="0"/>
              </a:rPr>
              <a:t>Le bras de levier d est la distance la plus courte entre le point A où l’on calcule le moment, et la direction de la force </a:t>
            </a:r>
          </a:p>
          <a:p>
            <a:endParaRPr lang="fr-FR" dirty="0"/>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9697" name="Object 1"/>
          <p:cNvGraphicFramePr>
            <a:graphicFrameLocks noChangeAspect="1"/>
          </p:cNvGraphicFramePr>
          <p:nvPr/>
        </p:nvGraphicFramePr>
        <p:xfrm>
          <a:off x="5292080" y="2924944"/>
          <a:ext cx="251520" cy="398240"/>
        </p:xfrm>
        <a:graphic>
          <a:graphicData uri="http://schemas.openxmlformats.org/presentationml/2006/ole">
            <p:oleObj spid="_x0000_s29697" r:id="rId4" imgW="114201" imgH="190335" progId="">
              <p:embed/>
            </p:oleObj>
          </a:graphicData>
        </a:graphic>
      </p:graphicFrame>
      <p:sp>
        <p:nvSpPr>
          <p:cNvPr id="29752"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67" name="Groupe 66"/>
          <p:cNvGrpSpPr/>
          <p:nvPr/>
        </p:nvGrpSpPr>
        <p:grpSpPr>
          <a:xfrm>
            <a:off x="323528" y="3284984"/>
            <a:ext cx="8525456" cy="2374801"/>
            <a:chOff x="151000" y="3413642"/>
            <a:chExt cx="8525456" cy="2374801"/>
          </a:xfrm>
        </p:grpSpPr>
        <p:sp>
          <p:nvSpPr>
            <p:cNvPr id="29700" name="Freeform 4"/>
            <p:cNvSpPr>
              <a:spLocks/>
            </p:cNvSpPr>
            <p:nvPr/>
          </p:nvSpPr>
          <p:spPr bwMode="auto">
            <a:xfrm rot="1718930">
              <a:off x="4964976" y="3914762"/>
              <a:ext cx="1512704" cy="1344783"/>
            </a:xfrm>
            <a:custGeom>
              <a:avLst/>
              <a:gdLst/>
              <a:ahLst/>
              <a:cxnLst>
                <a:cxn ang="0">
                  <a:pos x="930" y="75"/>
                </a:cxn>
                <a:cxn ang="0">
                  <a:pos x="1275" y="90"/>
                </a:cxn>
                <a:cxn ang="0">
                  <a:pos x="1320" y="105"/>
                </a:cxn>
                <a:cxn ang="0">
                  <a:pos x="1395" y="180"/>
                </a:cxn>
                <a:cxn ang="0">
                  <a:pos x="1455" y="270"/>
                </a:cxn>
                <a:cxn ang="0">
                  <a:pos x="1590" y="330"/>
                </a:cxn>
                <a:cxn ang="0">
                  <a:pos x="1740" y="375"/>
                </a:cxn>
                <a:cxn ang="0">
                  <a:pos x="1845" y="495"/>
                </a:cxn>
                <a:cxn ang="0">
                  <a:pos x="1875" y="540"/>
                </a:cxn>
                <a:cxn ang="0">
                  <a:pos x="1905" y="630"/>
                </a:cxn>
                <a:cxn ang="0">
                  <a:pos x="1830" y="900"/>
                </a:cxn>
                <a:cxn ang="0">
                  <a:pos x="1770" y="975"/>
                </a:cxn>
                <a:cxn ang="0">
                  <a:pos x="1710" y="1050"/>
                </a:cxn>
                <a:cxn ang="0">
                  <a:pos x="1635" y="1185"/>
                </a:cxn>
                <a:cxn ang="0">
                  <a:pos x="1575" y="1395"/>
                </a:cxn>
                <a:cxn ang="0">
                  <a:pos x="1395" y="1485"/>
                </a:cxn>
                <a:cxn ang="0">
                  <a:pos x="1350" y="1500"/>
                </a:cxn>
                <a:cxn ang="0">
                  <a:pos x="1125" y="1485"/>
                </a:cxn>
                <a:cxn ang="0">
                  <a:pos x="1035" y="1455"/>
                </a:cxn>
                <a:cxn ang="0">
                  <a:pos x="990" y="1410"/>
                </a:cxn>
                <a:cxn ang="0">
                  <a:pos x="945" y="1395"/>
                </a:cxn>
                <a:cxn ang="0">
                  <a:pos x="915" y="1350"/>
                </a:cxn>
                <a:cxn ang="0">
                  <a:pos x="870" y="1320"/>
                </a:cxn>
                <a:cxn ang="0">
                  <a:pos x="810" y="1230"/>
                </a:cxn>
                <a:cxn ang="0">
                  <a:pos x="795" y="1185"/>
                </a:cxn>
                <a:cxn ang="0">
                  <a:pos x="690" y="1080"/>
                </a:cxn>
                <a:cxn ang="0">
                  <a:pos x="495" y="990"/>
                </a:cxn>
                <a:cxn ang="0">
                  <a:pos x="210" y="930"/>
                </a:cxn>
                <a:cxn ang="0">
                  <a:pos x="75" y="870"/>
                </a:cxn>
                <a:cxn ang="0">
                  <a:pos x="60" y="825"/>
                </a:cxn>
                <a:cxn ang="0">
                  <a:pos x="15" y="780"/>
                </a:cxn>
                <a:cxn ang="0">
                  <a:pos x="0" y="705"/>
                </a:cxn>
                <a:cxn ang="0">
                  <a:pos x="30" y="495"/>
                </a:cxn>
                <a:cxn ang="0">
                  <a:pos x="585" y="285"/>
                </a:cxn>
                <a:cxn ang="0">
                  <a:pos x="630" y="270"/>
                </a:cxn>
                <a:cxn ang="0">
                  <a:pos x="735" y="165"/>
                </a:cxn>
                <a:cxn ang="0">
                  <a:pos x="765" y="120"/>
                </a:cxn>
                <a:cxn ang="0">
                  <a:pos x="930" y="75"/>
                </a:cxn>
              </a:cxnLst>
              <a:rect l="0" t="0" r="r" b="b"/>
              <a:pathLst>
                <a:path w="1927" h="1500">
                  <a:moveTo>
                    <a:pt x="930" y="75"/>
                  </a:moveTo>
                  <a:cubicBezTo>
                    <a:pt x="1045" y="80"/>
                    <a:pt x="1160" y="81"/>
                    <a:pt x="1275" y="90"/>
                  </a:cubicBezTo>
                  <a:cubicBezTo>
                    <a:pt x="1291" y="91"/>
                    <a:pt x="1308" y="95"/>
                    <a:pt x="1320" y="105"/>
                  </a:cubicBezTo>
                  <a:cubicBezTo>
                    <a:pt x="1570" y="305"/>
                    <a:pt x="1125" y="0"/>
                    <a:pt x="1395" y="180"/>
                  </a:cubicBezTo>
                  <a:cubicBezTo>
                    <a:pt x="1415" y="210"/>
                    <a:pt x="1435" y="240"/>
                    <a:pt x="1455" y="270"/>
                  </a:cubicBezTo>
                  <a:cubicBezTo>
                    <a:pt x="1475" y="301"/>
                    <a:pt x="1572" y="324"/>
                    <a:pt x="1590" y="330"/>
                  </a:cubicBezTo>
                  <a:cubicBezTo>
                    <a:pt x="1640" y="347"/>
                    <a:pt x="1689" y="362"/>
                    <a:pt x="1740" y="375"/>
                  </a:cubicBezTo>
                  <a:cubicBezTo>
                    <a:pt x="1815" y="425"/>
                    <a:pt x="1775" y="390"/>
                    <a:pt x="1845" y="495"/>
                  </a:cubicBezTo>
                  <a:cubicBezTo>
                    <a:pt x="1855" y="510"/>
                    <a:pt x="1869" y="523"/>
                    <a:pt x="1875" y="540"/>
                  </a:cubicBezTo>
                  <a:cubicBezTo>
                    <a:pt x="1885" y="570"/>
                    <a:pt x="1905" y="630"/>
                    <a:pt x="1905" y="630"/>
                  </a:cubicBezTo>
                  <a:cubicBezTo>
                    <a:pt x="1895" y="756"/>
                    <a:pt x="1927" y="836"/>
                    <a:pt x="1830" y="900"/>
                  </a:cubicBezTo>
                  <a:cubicBezTo>
                    <a:pt x="1792" y="1013"/>
                    <a:pt x="1848" y="878"/>
                    <a:pt x="1770" y="975"/>
                  </a:cubicBezTo>
                  <a:cubicBezTo>
                    <a:pt x="1687" y="1079"/>
                    <a:pt x="1839" y="964"/>
                    <a:pt x="1710" y="1050"/>
                  </a:cubicBezTo>
                  <a:cubicBezTo>
                    <a:pt x="1641" y="1153"/>
                    <a:pt x="1661" y="1106"/>
                    <a:pt x="1635" y="1185"/>
                  </a:cubicBezTo>
                  <a:cubicBezTo>
                    <a:pt x="1628" y="1243"/>
                    <a:pt x="1629" y="1348"/>
                    <a:pt x="1575" y="1395"/>
                  </a:cubicBezTo>
                  <a:cubicBezTo>
                    <a:pt x="1503" y="1458"/>
                    <a:pt x="1480" y="1457"/>
                    <a:pt x="1395" y="1485"/>
                  </a:cubicBezTo>
                  <a:cubicBezTo>
                    <a:pt x="1380" y="1490"/>
                    <a:pt x="1350" y="1500"/>
                    <a:pt x="1350" y="1500"/>
                  </a:cubicBezTo>
                  <a:cubicBezTo>
                    <a:pt x="1275" y="1495"/>
                    <a:pt x="1199" y="1496"/>
                    <a:pt x="1125" y="1485"/>
                  </a:cubicBezTo>
                  <a:cubicBezTo>
                    <a:pt x="1094" y="1481"/>
                    <a:pt x="1035" y="1455"/>
                    <a:pt x="1035" y="1455"/>
                  </a:cubicBezTo>
                  <a:cubicBezTo>
                    <a:pt x="1020" y="1440"/>
                    <a:pt x="1008" y="1422"/>
                    <a:pt x="990" y="1410"/>
                  </a:cubicBezTo>
                  <a:cubicBezTo>
                    <a:pt x="977" y="1401"/>
                    <a:pt x="957" y="1405"/>
                    <a:pt x="945" y="1395"/>
                  </a:cubicBezTo>
                  <a:cubicBezTo>
                    <a:pt x="931" y="1384"/>
                    <a:pt x="928" y="1363"/>
                    <a:pt x="915" y="1350"/>
                  </a:cubicBezTo>
                  <a:cubicBezTo>
                    <a:pt x="902" y="1337"/>
                    <a:pt x="885" y="1330"/>
                    <a:pt x="870" y="1320"/>
                  </a:cubicBezTo>
                  <a:cubicBezTo>
                    <a:pt x="834" y="1213"/>
                    <a:pt x="885" y="1342"/>
                    <a:pt x="810" y="1230"/>
                  </a:cubicBezTo>
                  <a:cubicBezTo>
                    <a:pt x="801" y="1217"/>
                    <a:pt x="803" y="1199"/>
                    <a:pt x="795" y="1185"/>
                  </a:cubicBezTo>
                  <a:cubicBezTo>
                    <a:pt x="740" y="1087"/>
                    <a:pt x="763" y="1104"/>
                    <a:pt x="690" y="1080"/>
                  </a:cubicBezTo>
                  <a:cubicBezTo>
                    <a:pt x="638" y="1002"/>
                    <a:pt x="594" y="1015"/>
                    <a:pt x="495" y="990"/>
                  </a:cubicBezTo>
                  <a:cubicBezTo>
                    <a:pt x="401" y="966"/>
                    <a:pt x="304" y="954"/>
                    <a:pt x="210" y="930"/>
                  </a:cubicBezTo>
                  <a:cubicBezTo>
                    <a:pt x="160" y="917"/>
                    <a:pt x="124" y="886"/>
                    <a:pt x="75" y="870"/>
                  </a:cubicBezTo>
                  <a:cubicBezTo>
                    <a:pt x="70" y="855"/>
                    <a:pt x="69" y="838"/>
                    <a:pt x="60" y="825"/>
                  </a:cubicBezTo>
                  <a:cubicBezTo>
                    <a:pt x="48" y="807"/>
                    <a:pt x="24" y="799"/>
                    <a:pt x="15" y="780"/>
                  </a:cubicBezTo>
                  <a:cubicBezTo>
                    <a:pt x="4" y="757"/>
                    <a:pt x="5" y="730"/>
                    <a:pt x="0" y="705"/>
                  </a:cubicBezTo>
                  <a:cubicBezTo>
                    <a:pt x="0" y="702"/>
                    <a:pt x="16" y="526"/>
                    <a:pt x="30" y="495"/>
                  </a:cubicBezTo>
                  <a:cubicBezTo>
                    <a:pt x="128" y="280"/>
                    <a:pt x="391" y="296"/>
                    <a:pt x="585" y="285"/>
                  </a:cubicBezTo>
                  <a:cubicBezTo>
                    <a:pt x="600" y="280"/>
                    <a:pt x="619" y="281"/>
                    <a:pt x="630" y="270"/>
                  </a:cubicBezTo>
                  <a:cubicBezTo>
                    <a:pt x="750" y="150"/>
                    <a:pt x="633" y="199"/>
                    <a:pt x="735" y="165"/>
                  </a:cubicBezTo>
                  <a:cubicBezTo>
                    <a:pt x="745" y="150"/>
                    <a:pt x="748" y="126"/>
                    <a:pt x="765" y="120"/>
                  </a:cubicBezTo>
                  <a:cubicBezTo>
                    <a:pt x="973" y="44"/>
                    <a:pt x="850" y="155"/>
                    <a:pt x="930" y="75"/>
                  </a:cubicBezTo>
                  <a:close/>
                </a:path>
              </a:pathLst>
            </a:custGeom>
            <a:solidFill>
              <a:srgbClr val="99CC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29701" name="Rectangle 5"/>
            <p:cNvSpPr>
              <a:spLocks noChangeArrowheads="1"/>
            </p:cNvSpPr>
            <p:nvPr/>
          </p:nvSpPr>
          <p:spPr bwMode="auto">
            <a:xfrm rot="17506894">
              <a:off x="2670786" y="5083794"/>
              <a:ext cx="81578" cy="81004"/>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02" name="Text Box 6"/>
            <p:cNvSpPr txBox="1">
              <a:spLocks noChangeArrowheads="1"/>
            </p:cNvSpPr>
            <p:nvPr/>
          </p:nvSpPr>
          <p:spPr bwMode="auto">
            <a:xfrm>
              <a:off x="5472386" y="4450914"/>
              <a:ext cx="363383" cy="373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smtClean="0">
                  <a:ln>
                    <a:noFill/>
                  </a:ln>
                  <a:solidFill>
                    <a:srgbClr val="000000"/>
                  </a:solidFill>
                  <a:effectLst/>
                  <a:latin typeface="Comic Sans MS" pitchFamily="66" charset="0"/>
                  <a:cs typeface="Arial" pitchFamily="34" charset="0"/>
                </a:rPr>
                <a:t>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03" name="Line 7"/>
            <p:cNvSpPr>
              <a:spLocks noChangeShapeType="1"/>
            </p:cNvSpPr>
            <p:nvPr/>
          </p:nvSpPr>
          <p:spPr bwMode="auto">
            <a:xfrm flipH="1" flipV="1">
              <a:off x="5391734" y="4210004"/>
              <a:ext cx="330830" cy="788584"/>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05" name="Line 9"/>
            <p:cNvSpPr>
              <a:spLocks noChangeShapeType="1"/>
            </p:cNvSpPr>
            <p:nvPr/>
          </p:nvSpPr>
          <p:spPr bwMode="auto">
            <a:xfrm rot="5400000" flipH="1" flipV="1">
              <a:off x="1930339" y="4340023"/>
              <a:ext cx="2055759" cy="799443"/>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06" name="AutoShape 10"/>
            <p:cNvSpPr>
              <a:spLocks noChangeArrowheads="1"/>
            </p:cNvSpPr>
            <p:nvPr/>
          </p:nvSpPr>
          <p:spPr bwMode="auto">
            <a:xfrm flipH="1">
              <a:off x="1691680" y="4221088"/>
              <a:ext cx="767646" cy="578813"/>
            </a:xfrm>
            <a:custGeom>
              <a:avLst/>
              <a:gdLst>
                <a:gd name="G0" fmla="+- -399170 0 0"/>
                <a:gd name="G1" fmla="+- -11723435 0 0"/>
                <a:gd name="G2" fmla="+- -399170 0 -11723435"/>
                <a:gd name="G3" fmla="+- 10800 0 0"/>
                <a:gd name="G4" fmla="+- 0 0 -399170"/>
                <a:gd name="T0" fmla="*/ 360 256 1"/>
                <a:gd name="T1" fmla="*/ 0 256 1"/>
                <a:gd name="G5" fmla="+- G2 T0 T1"/>
                <a:gd name="G6" fmla="?: G2 G2 G5"/>
                <a:gd name="G7" fmla="+- 0 0 G6"/>
                <a:gd name="G8" fmla="+- 9160 0 0"/>
                <a:gd name="G9" fmla="+- 0 0 -11723435"/>
                <a:gd name="G10" fmla="+- 9160 0 2700"/>
                <a:gd name="G11" fmla="cos G10 -399170"/>
                <a:gd name="G12" fmla="sin G10 -399170"/>
                <a:gd name="G13" fmla="cos 13500 -399170"/>
                <a:gd name="G14" fmla="sin 13500 -399170"/>
                <a:gd name="G15" fmla="+- G11 10800 0"/>
                <a:gd name="G16" fmla="+- G12 10800 0"/>
                <a:gd name="G17" fmla="+- G13 10800 0"/>
                <a:gd name="G18" fmla="+- G14 10800 0"/>
                <a:gd name="G19" fmla="*/ 9160 1 2"/>
                <a:gd name="G20" fmla="+- G19 5400 0"/>
                <a:gd name="G21" fmla="cos G20 -399170"/>
                <a:gd name="G22" fmla="sin G20 -399170"/>
                <a:gd name="G23" fmla="+- G21 10800 0"/>
                <a:gd name="G24" fmla="+- G12 G23 G22"/>
                <a:gd name="G25" fmla="+- G22 G23 G11"/>
                <a:gd name="G26" fmla="cos 10800 -399170"/>
                <a:gd name="G27" fmla="sin 10800 -399170"/>
                <a:gd name="G28" fmla="cos 9160 -399170"/>
                <a:gd name="G29" fmla="sin 9160 -399170"/>
                <a:gd name="G30" fmla="+- G26 10800 0"/>
                <a:gd name="G31" fmla="+- G27 10800 0"/>
                <a:gd name="G32" fmla="+- G28 10800 0"/>
                <a:gd name="G33" fmla="+- G29 10800 0"/>
                <a:gd name="G34" fmla="+- G19 5400 0"/>
                <a:gd name="G35" fmla="cos G34 -11723435"/>
                <a:gd name="G36" fmla="sin G34 -11723435"/>
                <a:gd name="G37" fmla="+/ -11723435 -399170 2"/>
                <a:gd name="T2" fmla="*/ 180 256 1"/>
                <a:gd name="T3" fmla="*/ 0 256 1"/>
                <a:gd name="G38" fmla="+- G37 T2 T3"/>
                <a:gd name="G39" fmla="?: G2 G37 G38"/>
                <a:gd name="G40" fmla="cos 10800 G39"/>
                <a:gd name="G41" fmla="sin 10800 G39"/>
                <a:gd name="G42" fmla="cos 9160 G39"/>
                <a:gd name="G43" fmla="sin 9160 G39"/>
                <a:gd name="G44" fmla="+- G40 10800 0"/>
                <a:gd name="G45" fmla="+- G41 10800 0"/>
                <a:gd name="G46" fmla="+- G42 10800 0"/>
                <a:gd name="G47" fmla="+- G43 10800 0"/>
                <a:gd name="G48" fmla="+- G35 10800 0"/>
                <a:gd name="G49" fmla="+- G36 10800 0"/>
                <a:gd name="T4" fmla="*/ 10331 w 21600"/>
                <a:gd name="T5" fmla="*/ 10 h 21600"/>
                <a:gd name="T6" fmla="*/ 821 w 21600"/>
                <a:gd name="T7" fmla="*/ 10605 h 21600"/>
                <a:gd name="T8" fmla="*/ 10402 w 21600"/>
                <a:gd name="T9" fmla="*/ 1648 h 21600"/>
                <a:gd name="T10" fmla="*/ 24223 w 21600"/>
                <a:gd name="T11" fmla="*/ 9367 h 21600"/>
                <a:gd name="T12" fmla="*/ 21096 w 21600"/>
                <a:gd name="T13" fmla="*/ 13241 h 21600"/>
                <a:gd name="T14" fmla="*/ 17223 w 21600"/>
                <a:gd name="T15" fmla="*/ 101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908" y="9828"/>
                  </a:moveTo>
                  <a:cubicBezTo>
                    <a:pt x="19411" y="5171"/>
                    <a:pt x="15482" y="1640"/>
                    <a:pt x="10800" y="1640"/>
                  </a:cubicBezTo>
                  <a:cubicBezTo>
                    <a:pt x="5810" y="1639"/>
                    <a:pt x="1738" y="5633"/>
                    <a:pt x="1641" y="10621"/>
                  </a:cubicBezTo>
                  <a:lnTo>
                    <a:pt x="2" y="10589"/>
                  </a:lnTo>
                  <a:cubicBezTo>
                    <a:pt x="116" y="4708"/>
                    <a:pt x="4917" y="-1"/>
                    <a:pt x="10800" y="0"/>
                  </a:cubicBezTo>
                  <a:cubicBezTo>
                    <a:pt x="16321" y="0"/>
                    <a:pt x="20953" y="4164"/>
                    <a:pt x="21539" y="9654"/>
                  </a:cubicBezTo>
                  <a:lnTo>
                    <a:pt x="24223" y="9367"/>
                  </a:lnTo>
                  <a:lnTo>
                    <a:pt x="21096" y="13241"/>
                  </a:lnTo>
                  <a:lnTo>
                    <a:pt x="17223" y="10114"/>
                  </a:lnTo>
                  <a:lnTo>
                    <a:pt x="19908" y="9828"/>
                  </a:lnTo>
                  <a:close/>
                </a:path>
              </a:pathLst>
            </a:cu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grpSp>
          <p:nvGrpSpPr>
            <p:cNvPr id="29707" name="Group 11"/>
            <p:cNvGrpSpPr>
              <a:grpSpLocks/>
            </p:cNvGrpSpPr>
            <p:nvPr/>
          </p:nvGrpSpPr>
          <p:grpSpPr bwMode="auto">
            <a:xfrm>
              <a:off x="441856" y="4512583"/>
              <a:ext cx="3276502" cy="540744"/>
              <a:chOff x="39" y="12064"/>
              <a:chExt cx="6518" cy="1049"/>
            </a:xfrm>
          </p:grpSpPr>
          <p:sp>
            <p:nvSpPr>
              <p:cNvPr id="29708" name="Rectangle 12"/>
              <p:cNvSpPr>
                <a:spLocks noChangeArrowheads="1"/>
              </p:cNvSpPr>
              <p:nvPr/>
            </p:nvSpPr>
            <p:spPr bwMode="auto">
              <a:xfrm>
                <a:off x="42" y="12429"/>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09" name="Line 13"/>
              <p:cNvSpPr>
                <a:spLocks noChangeShapeType="1"/>
              </p:cNvSpPr>
              <p:nvPr/>
            </p:nvSpPr>
            <p:spPr bwMode="auto">
              <a:xfrm>
                <a:off x="47" y="12439"/>
                <a:ext cx="1218" cy="3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10" name="Line 14"/>
              <p:cNvSpPr>
                <a:spLocks noChangeShapeType="1"/>
              </p:cNvSpPr>
              <p:nvPr/>
            </p:nvSpPr>
            <p:spPr bwMode="auto">
              <a:xfrm flipH="1">
                <a:off x="39" y="12422"/>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11" name="Rectangle 15"/>
              <p:cNvSpPr>
                <a:spLocks noChangeArrowheads="1"/>
              </p:cNvSpPr>
              <p:nvPr/>
            </p:nvSpPr>
            <p:spPr bwMode="auto">
              <a:xfrm>
                <a:off x="5319" y="12430"/>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12" name="Rectangle 16"/>
              <p:cNvSpPr>
                <a:spLocks noChangeArrowheads="1"/>
              </p:cNvSpPr>
              <p:nvPr/>
            </p:nvSpPr>
            <p:spPr bwMode="auto">
              <a:xfrm>
                <a:off x="3738" y="12373"/>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13" name="Rectangle 17"/>
              <p:cNvSpPr>
                <a:spLocks noChangeArrowheads="1"/>
              </p:cNvSpPr>
              <p:nvPr/>
            </p:nvSpPr>
            <p:spPr bwMode="auto">
              <a:xfrm>
                <a:off x="1260" y="12372"/>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9714" name="Oval 18"/>
              <p:cNvSpPr>
                <a:spLocks noChangeArrowheads="1"/>
              </p:cNvSpPr>
              <p:nvPr/>
            </p:nvSpPr>
            <p:spPr bwMode="auto">
              <a:xfrm>
                <a:off x="2773" y="12064"/>
                <a:ext cx="1049" cy="1049"/>
              </a:xfrm>
              <a:prstGeom prst="ellipse">
                <a:avLst/>
              </a:pr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15" name="Line 19"/>
              <p:cNvSpPr>
                <a:spLocks noChangeShapeType="1"/>
              </p:cNvSpPr>
              <p:nvPr/>
            </p:nvSpPr>
            <p:spPr bwMode="auto">
              <a:xfrm>
                <a:off x="5324" y="12424"/>
                <a:ext cx="1233"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16" name="Line 20"/>
              <p:cNvSpPr>
                <a:spLocks noChangeShapeType="1"/>
              </p:cNvSpPr>
              <p:nvPr/>
            </p:nvSpPr>
            <p:spPr bwMode="auto">
              <a:xfrm flipH="1">
                <a:off x="5324" y="12431"/>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9717" name="Oval 21"/>
            <p:cNvSpPr>
              <a:spLocks noChangeArrowheads="1"/>
            </p:cNvSpPr>
            <p:nvPr/>
          </p:nvSpPr>
          <p:spPr bwMode="auto">
            <a:xfrm>
              <a:off x="2040188" y="4768969"/>
              <a:ext cx="53750" cy="5516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18" name="Text Box 22"/>
            <p:cNvSpPr txBox="1">
              <a:spLocks noChangeArrowheads="1"/>
            </p:cNvSpPr>
            <p:nvPr/>
          </p:nvSpPr>
          <p:spPr bwMode="auto">
            <a:xfrm>
              <a:off x="1879192" y="4798556"/>
              <a:ext cx="298276" cy="2820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19" name="Oval 23"/>
            <p:cNvSpPr>
              <a:spLocks noChangeArrowheads="1"/>
            </p:cNvSpPr>
            <p:nvPr/>
          </p:nvSpPr>
          <p:spPr bwMode="auto">
            <a:xfrm>
              <a:off x="2905239" y="4807051"/>
              <a:ext cx="53750" cy="55162"/>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20" name="Text Box 24"/>
            <p:cNvSpPr txBox="1">
              <a:spLocks noChangeArrowheads="1"/>
            </p:cNvSpPr>
            <p:nvPr/>
          </p:nvSpPr>
          <p:spPr bwMode="auto">
            <a:xfrm>
              <a:off x="2766162" y="4536377"/>
              <a:ext cx="298276" cy="2820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9721" name="Group 25"/>
            <p:cNvGrpSpPr>
              <a:grpSpLocks/>
            </p:cNvGrpSpPr>
            <p:nvPr/>
          </p:nvGrpSpPr>
          <p:grpSpPr bwMode="auto">
            <a:xfrm>
              <a:off x="2715993" y="4652248"/>
              <a:ext cx="234684" cy="982040"/>
              <a:chOff x="5695" y="13003"/>
              <a:chExt cx="310" cy="1264"/>
            </a:xfrm>
          </p:grpSpPr>
          <p:sp>
            <p:nvSpPr>
              <p:cNvPr id="29722" name="AutoShape 26"/>
              <p:cNvSpPr>
                <a:spLocks noChangeArrowheads="1"/>
              </p:cNvSpPr>
              <p:nvPr/>
            </p:nvSpPr>
            <p:spPr bwMode="auto">
              <a:xfrm rot="-4105722">
                <a:off x="5155" y="13543"/>
                <a:ext cx="1264" cy="184"/>
              </a:xfrm>
              <a:prstGeom prst="rightArrow">
                <a:avLst>
                  <a:gd name="adj1" fmla="val 58694"/>
                  <a:gd name="adj2" fmla="val 122285"/>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23" name="Line 27"/>
              <p:cNvSpPr>
                <a:spLocks noChangeShapeType="1"/>
              </p:cNvSpPr>
              <p:nvPr/>
            </p:nvSpPr>
            <p:spPr bwMode="auto">
              <a:xfrm flipH="1" flipV="1">
                <a:off x="5844" y="13220"/>
                <a:ext cx="161" cy="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9724" name="Text Box 28"/>
            <p:cNvSpPr txBox="1">
              <a:spLocks noChangeArrowheads="1"/>
            </p:cNvSpPr>
            <p:nvPr/>
          </p:nvSpPr>
          <p:spPr bwMode="auto">
            <a:xfrm>
              <a:off x="2805536" y="5189876"/>
              <a:ext cx="333101" cy="451397"/>
            </a:xfrm>
            <a:prstGeom prst="rect">
              <a:avLst/>
            </a:prstGeom>
            <a:noFill/>
            <a:ln w="9525">
              <a:noFill/>
              <a:miter lim="800000"/>
              <a:headEnd/>
              <a:tailEnd/>
            </a:ln>
          </p:spPr>
          <p:txBody>
            <a:bodyPr vert="horz" wrap="non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25" name="Text Box 29"/>
            <p:cNvSpPr txBox="1">
              <a:spLocks noChangeArrowheads="1"/>
            </p:cNvSpPr>
            <p:nvPr/>
          </p:nvSpPr>
          <p:spPr bwMode="auto">
            <a:xfrm>
              <a:off x="1367133" y="3918903"/>
              <a:ext cx="989462" cy="43663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rgbClr val="000000"/>
                  </a:solidFill>
                  <a:effectLst/>
                  <a:latin typeface="Comic Sans MS" pitchFamily="66" charset="0"/>
                  <a:cs typeface="Arial" pitchFamily="34" charset="0"/>
                </a:rPr>
                <a:t>Sens trigonométrique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26" name="Text Box 30"/>
            <p:cNvSpPr txBox="1">
              <a:spLocks noChangeArrowheads="1"/>
            </p:cNvSpPr>
            <p:nvPr/>
          </p:nvSpPr>
          <p:spPr bwMode="auto">
            <a:xfrm>
              <a:off x="2527264" y="3790444"/>
              <a:ext cx="872876" cy="43663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dirty="0" smtClean="0">
                  <a:ln>
                    <a:noFill/>
                  </a:ln>
                  <a:solidFill>
                    <a:srgbClr val="FF0000"/>
                  </a:solidFill>
                  <a:effectLst/>
                  <a:latin typeface="Comic Sans MS" pitchFamily="66" charset="0"/>
                  <a:cs typeface="Arial" pitchFamily="34" charset="0"/>
                </a:rPr>
                <a:t>Direction de la force 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27" name="Text Box 31"/>
            <p:cNvSpPr txBox="1">
              <a:spLocks noChangeArrowheads="1"/>
            </p:cNvSpPr>
            <p:nvPr/>
          </p:nvSpPr>
          <p:spPr bwMode="auto">
            <a:xfrm>
              <a:off x="5220072" y="4293096"/>
              <a:ext cx="363383" cy="373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28" name="Oval 32"/>
            <p:cNvSpPr>
              <a:spLocks noChangeArrowheads="1"/>
            </p:cNvSpPr>
            <p:nvPr/>
          </p:nvSpPr>
          <p:spPr bwMode="auto">
            <a:xfrm>
              <a:off x="5396453" y="4266835"/>
              <a:ext cx="59049" cy="6060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29" name="Line 33"/>
            <p:cNvSpPr>
              <a:spLocks noChangeShapeType="1"/>
            </p:cNvSpPr>
            <p:nvPr/>
          </p:nvSpPr>
          <p:spPr bwMode="auto">
            <a:xfrm rot="5400000" flipH="1" flipV="1">
              <a:off x="5812056" y="2992821"/>
              <a:ext cx="1455192" cy="3240163"/>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30" name="Line 34"/>
            <p:cNvSpPr>
              <a:spLocks noChangeShapeType="1"/>
            </p:cNvSpPr>
            <p:nvPr/>
          </p:nvSpPr>
          <p:spPr bwMode="auto">
            <a:xfrm flipH="1" flipV="1">
              <a:off x="1815583" y="4677809"/>
              <a:ext cx="1075764" cy="47548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31" name="Text Box 35"/>
            <p:cNvSpPr txBox="1">
              <a:spLocks noChangeArrowheads="1"/>
            </p:cNvSpPr>
            <p:nvPr/>
          </p:nvSpPr>
          <p:spPr bwMode="auto">
            <a:xfrm>
              <a:off x="6156176" y="4725144"/>
              <a:ext cx="363383" cy="373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32" name="Oval 36"/>
            <p:cNvSpPr>
              <a:spLocks noChangeArrowheads="1"/>
            </p:cNvSpPr>
            <p:nvPr/>
          </p:nvSpPr>
          <p:spPr bwMode="auto">
            <a:xfrm>
              <a:off x="6332251" y="4669413"/>
              <a:ext cx="59049" cy="6060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29733" name="Group 37"/>
            <p:cNvGrpSpPr>
              <a:grpSpLocks/>
            </p:cNvGrpSpPr>
            <p:nvPr/>
          </p:nvGrpSpPr>
          <p:grpSpPr bwMode="auto">
            <a:xfrm rot="2669450">
              <a:off x="6715508" y="4032031"/>
              <a:ext cx="234684" cy="982040"/>
              <a:chOff x="5695" y="13003"/>
              <a:chExt cx="310" cy="1264"/>
            </a:xfrm>
          </p:grpSpPr>
          <p:sp>
            <p:nvSpPr>
              <p:cNvPr id="29734" name="AutoShape 38"/>
              <p:cNvSpPr>
                <a:spLocks noChangeArrowheads="1"/>
              </p:cNvSpPr>
              <p:nvPr/>
            </p:nvSpPr>
            <p:spPr bwMode="auto">
              <a:xfrm rot="-4105722">
                <a:off x="5155" y="13543"/>
                <a:ext cx="1264" cy="184"/>
              </a:xfrm>
              <a:prstGeom prst="rightArrow">
                <a:avLst>
                  <a:gd name="adj1" fmla="val 58694"/>
                  <a:gd name="adj2" fmla="val 122285"/>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35" name="Line 39"/>
              <p:cNvSpPr>
                <a:spLocks noChangeShapeType="1"/>
              </p:cNvSpPr>
              <p:nvPr/>
            </p:nvSpPr>
            <p:spPr bwMode="auto">
              <a:xfrm flipH="1" flipV="1">
                <a:off x="5844" y="13220"/>
                <a:ext cx="161" cy="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9736" name="Text Box 40"/>
            <p:cNvSpPr txBox="1">
              <a:spLocks noChangeArrowheads="1"/>
            </p:cNvSpPr>
            <p:nvPr/>
          </p:nvSpPr>
          <p:spPr bwMode="auto">
            <a:xfrm>
              <a:off x="6600881" y="4111630"/>
              <a:ext cx="333101" cy="451397"/>
            </a:xfrm>
            <a:prstGeom prst="rect">
              <a:avLst/>
            </a:prstGeom>
            <a:noFill/>
            <a:ln w="9525">
              <a:noFill/>
              <a:miter lim="800000"/>
              <a:headEnd/>
              <a:tailEnd/>
            </a:ln>
          </p:spPr>
          <p:txBody>
            <a:bodyPr vert="horz" wrap="non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37" name="Text Box 41"/>
            <p:cNvSpPr txBox="1">
              <a:spLocks noChangeArrowheads="1"/>
            </p:cNvSpPr>
            <p:nvPr/>
          </p:nvSpPr>
          <p:spPr bwMode="auto">
            <a:xfrm>
              <a:off x="6977470" y="3853371"/>
              <a:ext cx="872876" cy="43663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1" u="none" strike="noStrike" cap="none" normalizeH="0" baseline="0" smtClean="0">
                  <a:ln>
                    <a:noFill/>
                  </a:ln>
                  <a:solidFill>
                    <a:srgbClr val="FF0000"/>
                  </a:solidFill>
                  <a:effectLst/>
                  <a:latin typeface="Comic Sans MS" pitchFamily="66" charset="0"/>
                  <a:cs typeface="Arial" pitchFamily="34" charset="0"/>
                </a:rPr>
                <a:t>Direction de la force 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38" name="AutoShape 42"/>
            <p:cNvSpPr>
              <a:spLocks noChangeArrowheads="1"/>
            </p:cNvSpPr>
            <p:nvPr/>
          </p:nvSpPr>
          <p:spPr bwMode="auto">
            <a:xfrm flipH="1">
              <a:off x="5157397" y="3964303"/>
              <a:ext cx="512521" cy="531420"/>
            </a:xfrm>
            <a:custGeom>
              <a:avLst/>
              <a:gdLst>
                <a:gd name="G0" fmla="+- -243528 0 0"/>
                <a:gd name="G1" fmla="+- -11796480 0 0"/>
                <a:gd name="G2" fmla="+- -243528 0 -11796480"/>
                <a:gd name="G3" fmla="+- 10800 0 0"/>
                <a:gd name="G4" fmla="+- 0 0 -243528"/>
                <a:gd name="T0" fmla="*/ 360 256 1"/>
                <a:gd name="T1" fmla="*/ 0 256 1"/>
                <a:gd name="G5" fmla="+- G2 T0 T1"/>
                <a:gd name="G6" fmla="?: G2 G2 G5"/>
                <a:gd name="G7" fmla="+- 0 0 G6"/>
                <a:gd name="G8" fmla="+- 8038 0 0"/>
                <a:gd name="G9" fmla="+- 0 0 -11796480"/>
                <a:gd name="G10" fmla="+- 8038 0 2700"/>
                <a:gd name="G11" fmla="cos G10 -243528"/>
                <a:gd name="G12" fmla="sin G10 -243528"/>
                <a:gd name="G13" fmla="cos 13500 -243528"/>
                <a:gd name="G14" fmla="sin 13500 -243528"/>
                <a:gd name="G15" fmla="+- G11 10800 0"/>
                <a:gd name="G16" fmla="+- G12 10800 0"/>
                <a:gd name="G17" fmla="+- G13 10800 0"/>
                <a:gd name="G18" fmla="+- G14 10800 0"/>
                <a:gd name="G19" fmla="*/ 8038 1 2"/>
                <a:gd name="G20" fmla="+- G19 5400 0"/>
                <a:gd name="G21" fmla="cos G20 -243528"/>
                <a:gd name="G22" fmla="sin G20 -243528"/>
                <a:gd name="G23" fmla="+- G21 10800 0"/>
                <a:gd name="G24" fmla="+- G12 G23 G22"/>
                <a:gd name="G25" fmla="+- G22 G23 G11"/>
                <a:gd name="G26" fmla="cos 10800 -243528"/>
                <a:gd name="G27" fmla="sin 10800 -243528"/>
                <a:gd name="G28" fmla="cos 8038 -243528"/>
                <a:gd name="G29" fmla="sin 8038 -243528"/>
                <a:gd name="G30" fmla="+- G26 10800 0"/>
                <a:gd name="G31" fmla="+- G27 10800 0"/>
                <a:gd name="G32" fmla="+- G28 10800 0"/>
                <a:gd name="G33" fmla="+- G29 10800 0"/>
                <a:gd name="G34" fmla="+- G19 5400 0"/>
                <a:gd name="G35" fmla="cos G34 -11796480"/>
                <a:gd name="G36" fmla="sin G34 -11796480"/>
                <a:gd name="G37" fmla="+/ -11796480 -243528 2"/>
                <a:gd name="T2" fmla="*/ 180 256 1"/>
                <a:gd name="T3" fmla="*/ 0 256 1"/>
                <a:gd name="G38" fmla="+- G37 T2 T3"/>
                <a:gd name="G39" fmla="?: G2 G37 G38"/>
                <a:gd name="G40" fmla="cos 10800 G39"/>
                <a:gd name="G41" fmla="sin 10800 G39"/>
                <a:gd name="G42" fmla="cos 8038 G39"/>
                <a:gd name="G43" fmla="sin 8038 G39"/>
                <a:gd name="G44" fmla="+- G40 10800 0"/>
                <a:gd name="G45" fmla="+- G41 10800 0"/>
                <a:gd name="G46" fmla="+- G42 10800 0"/>
                <a:gd name="G47" fmla="+- G43 10800 0"/>
                <a:gd name="G48" fmla="+- G35 10800 0"/>
                <a:gd name="G49" fmla="+- G36 10800 0"/>
                <a:gd name="T4" fmla="*/ 10449 w 21600"/>
                <a:gd name="T5" fmla="*/ 5 h 21600"/>
                <a:gd name="T6" fmla="*/ 1381 w 21600"/>
                <a:gd name="T7" fmla="*/ 10800 h 21600"/>
                <a:gd name="T8" fmla="*/ 10539 w 21600"/>
                <a:gd name="T9" fmla="*/ 2766 h 21600"/>
                <a:gd name="T10" fmla="*/ 24271 w 21600"/>
                <a:gd name="T11" fmla="*/ 9925 h 21600"/>
                <a:gd name="T12" fmla="*/ 20464 w 21600"/>
                <a:gd name="T13" fmla="*/ 14262 h 21600"/>
                <a:gd name="T14" fmla="*/ 16126 w 21600"/>
                <a:gd name="T15" fmla="*/ 104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21" y="10279"/>
                  </a:moveTo>
                  <a:cubicBezTo>
                    <a:pt x="18546" y="6050"/>
                    <a:pt x="15037" y="2762"/>
                    <a:pt x="10800" y="2762"/>
                  </a:cubicBezTo>
                  <a:cubicBezTo>
                    <a:pt x="6360" y="2762"/>
                    <a:pt x="2762" y="6360"/>
                    <a:pt x="2762" y="10800"/>
                  </a:cubicBezTo>
                  <a:lnTo>
                    <a:pt x="0" y="10800"/>
                  </a:lnTo>
                  <a:cubicBezTo>
                    <a:pt x="0" y="4835"/>
                    <a:pt x="4835" y="0"/>
                    <a:pt x="10800" y="0"/>
                  </a:cubicBezTo>
                  <a:cubicBezTo>
                    <a:pt x="16492" y="0"/>
                    <a:pt x="21208" y="4419"/>
                    <a:pt x="21577" y="10100"/>
                  </a:cubicBezTo>
                  <a:lnTo>
                    <a:pt x="24271" y="9925"/>
                  </a:lnTo>
                  <a:lnTo>
                    <a:pt x="20464" y="14262"/>
                  </a:lnTo>
                  <a:lnTo>
                    <a:pt x="16126" y="10454"/>
                  </a:lnTo>
                  <a:lnTo>
                    <a:pt x="18821" y="10279"/>
                  </a:lnTo>
                  <a:close/>
                </a:path>
              </a:pathLst>
            </a:cu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29739" name="Rectangle 43"/>
            <p:cNvSpPr>
              <a:spLocks noChangeArrowheads="1"/>
            </p:cNvSpPr>
            <p:nvPr/>
          </p:nvSpPr>
          <p:spPr bwMode="auto">
            <a:xfrm>
              <a:off x="154810" y="3413642"/>
              <a:ext cx="4233410" cy="2374300"/>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40" name="Rectangle 44"/>
            <p:cNvSpPr>
              <a:spLocks noChangeArrowheads="1"/>
            </p:cNvSpPr>
            <p:nvPr/>
          </p:nvSpPr>
          <p:spPr bwMode="auto">
            <a:xfrm>
              <a:off x="4379454" y="3414143"/>
              <a:ext cx="4297002" cy="2374300"/>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41" name="Text Box 45"/>
            <p:cNvSpPr txBox="1">
              <a:spLocks noChangeArrowheads="1"/>
            </p:cNvSpPr>
            <p:nvPr/>
          </p:nvSpPr>
          <p:spPr bwMode="auto">
            <a:xfrm>
              <a:off x="151000" y="5547519"/>
              <a:ext cx="748720" cy="238518"/>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Clef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42" name="Text Box 46"/>
            <p:cNvSpPr txBox="1">
              <a:spLocks noChangeArrowheads="1"/>
            </p:cNvSpPr>
            <p:nvPr/>
          </p:nvSpPr>
          <p:spPr bwMode="auto">
            <a:xfrm>
              <a:off x="4378184" y="5546115"/>
              <a:ext cx="1026556" cy="238518"/>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Cas général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48" name="Text Box 52"/>
            <p:cNvSpPr txBox="1">
              <a:spLocks noChangeArrowheads="1"/>
            </p:cNvSpPr>
            <p:nvPr/>
          </p:nvSpPr>
          <p:spPr bwMode="auto">
            <a:xfrm>
              <a:off x="4373739" y="3786704"/>
              <a:ext cx="989462" cy="43663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700" b="0" i="0" u="none" strike="noStrike" cap="none" normalizeH="0" baseline="0" smtClean="0">
                  <a:ln>
                    <a:noFill/>
                  </a:ln>
                  <a:solidFill>
                    <a:srgbClr val="000000"/>
                  </a:solidFill>
                  <a:effectLst/>
                  <a:latin typeface="Comic Sans MS" pitchFamily="66" charset="0"/>
                  <a:cs typeface="Arial" pitchFamily="34" charset="0"/>
                </a:rPr>
                <a:t>Sens trigonométrique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749" name="Text Box 53"/>
            <p:cNvSpPr txBox="1">
              <a:spLocks noChangeArrowheads="1"/>
            </p:cNvSpPr>
            <p:nvPr/>
          </p:nvSpPr>
          <p:spPr bwMode="auto">
            <a:xfrm>
              <a:off x="2239232" y="4942572"/>
              <a:ext cx="363383" cy="373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d</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50" name="Rectangle 54"/>
            <p:cNvSpPr>
              <a:spLocks noChangeArrowheads="1"/>
            </p:cNvSpPr>
            <p:nvPr/>
          </p:nvSpPr>
          <p:spPr bwMode="auto">
            <a:xfrm rot="20277110">
              <a:off x="5634120" y="4914205"/>
              <a:ext cx="79490" cy="83132"/>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aphicFrame>
          <p:nvGraphicFramePr>
            <p:cNvPr id="29751" name="Object 55"/>
            <p:cNvGraphicFramePr>
              <a:graphicFrameLocks noChangeAspect="1"/>
            </p:cNvGraphicFramePr>
            <p:nvPr/>
          </p:nvGraphicFramePr>
          <p:xfrm>
            <a:off x="2815296" y="5302612"/>
            <a:ext cx="171450" cy="285750"/>
          </p:xfrm>
          <a:graphic>
            <a:graphicData uri="http://schemas.openxmlformats.org/presentationml/2006/ole">
              <p:oleObj spid="_x0000_s29751" r:id="rId5" imgW="114201" imgH="190335" progId="">
                <p:embed/>
              </p:oleObj>
            </a:graphicData>
          </a:graphic>
        </p:graphicFrame>
        <p:graphicFrame>
          <p:nvGraphicFramePr>
            <p:cNvPr id="62" name="Object 55"/>
            <p:cNvGraphicFramePr>
              <a:graphicFrameLocks noChangeAspect="1"/>
            </p:cNvGraphicFramePr>
            <p:nvPr/>
          </p:nvGraphicFramePr>
          <p:xfrm>
            <a:off x="6804248" y="4581128"/>
            <a:ext cx="171450" cy="285750"/>
          </p:xfrm>
          <a:graphic>
            <a:graphicData uri="http://schemas.openxmlformats.org/presentationml/2006/ole">
              <p:oleObj spid="_x0000_s29753" r:id="rId6" imgW="114201" imgH="190335" progId="">
                <p:embed/>
              </p:oleObj>
            </a:graphicData>
          </a:graphic>
        </p:graphicFrame>
      </p:grpSp>
      <p:sp>
        <p:nvSpPr>
          <p:cNvPr id="29755"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66" name="Groupe 65"/>
          <p:cNvGrpSpPr/>
          <p:nvPr/>
        </p:nvGrpSpPr>
        <p:grpSpPr>
          <a:xfrm>
            <a:off x="327803" y="5676606"/>
            <a:ext cx="8521181" cy="962555"/>
            <a:chOff x="155275" y="5805264"/>
            <a:chExt cx="8521181" cy="962555"/>
          </a:xfrm>
        </p:grpSpPr>
        <p:sp>
          <p:nvSpPr>
            <p:cNvPr id="29704" name="AutoShape 8"/>
            <p:cNvSpPr>
              <a:spLocks noChangeArrowheads="1"/>
            </p:cNvSpPr>
            <p:nvPr/>
          </p:nvSpPr>
          <p:spPr bwMode="auto">
            <a:xfrm>
              <a:off x="251520" y="5819868"/>
              <a:ext cx="8352927" cy="919379"/>
            </a:xfrm>
            <a:prstGeom prst="horizontalScroll">
              <a:avLst>
                <a:gd name="adj" fmla="val 9449"/>
              </a:avLst>
            </a:prstGeom>
            <a:solidFill>
              <a:srgbClr val="EFA48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43" name="Rectangle 47"/>
            <p:cNvSpPr>
              <a:spLocks noChangeArrowheads="1"/>
            </p:cNvSpPr>
            <p:nvPr/>
          </p:nvSpPr>
          <p:spPr bwMode="auto">
            <a:xfrm>
              <a:off x="155275" y="5805264"/>
              <a:ext cx="8521181" cy="962555"/>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744" name="Text Box 48"/>
            <p:cNvSpPr txBox="1">
              <a:spLocks noChangeArrowheads="1"/>
            </p:cNvSpPr>
            <p:nvPr/>
          </p:nvSpPr>
          <p:spPr bwMode="auto">
            <a:xfrm>
              <a:off x="323528" y="5870662"/>
              <a:ext cx="8208911" cy="806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1" indent="-457200" eaLnBrk="1" fontAlgn="base" latinLnBrk="0" hangingPunct="1">
                <a:lnSpc>
                  <a:spcPct val="100000"/>
                </a:lnSpc>
                <a:spcBef>
                  <a:spcPct val="0"/>
                </a:spcBef>
                <a:spcAft>
                  <a:spcPts val="1000"/>
                </a:spcAft>
                <a:tabLst/>
              </a:pPr>
              <a:r>
                <a:rPr kumimoji="0" lang="fr-FR" sz="1400" b="0" i="0" u="none" strike="noStrike" cap="none" normalizeH="0" baseline="0" dirty="0" smtClean="0">
                  <a:ln>
                    <a:noFill/>
                  </a:ln>
                  <a:solidFill>
                    <a:srgbClr val="000000"/>
                  </a:solidFill>
                  <a:effectLst/>
                  <a:latin typeface="Comic Sans MS" pitchFamily="66" charset="0"/>
                  <a:cs typeface="Arial" pitchFamily="34" charset="0"/>
                </a:rPr>
                <a:t>Dans ce cas le moment est égal à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45" name="Line 49"/>
            <p:cNvSpPr>
              <a:spLocks noChangeShapeType="1"/>
            </p:cNvSpPr>
            <p:nvPr/>
          </p:nvSpPr>
          <p:spPr bwMode="auto">
            <a:xfrm flipH="1">
              <a:off x="4621762" y="6344955"/>
              <a:ext cx="116215" cy="170161"/>
            </a:xfrm>
            <a:prstGeom prst="line">
              <a:avLst/>
            </a:prstGeom>
            <a:noFill/>
            <a:ln w="3175">
              <a:solidFill>
                <a:srgbClr val="000000"/>
              </a:solidFill>
              <a:round/>
              <a:headEnd type="arrow" w="sm" len="sm"/>
              <a:tailEnd/>
            </a:ln>
          </p:spPr>
          <p:txBody>
            <a:bodyPr vert="horz" wrap="square" lIns="91440" tIns="45720" rIns="91440" bIns="45720" numCol="1" anchor="t" anchorCtr="0" compatLnSpc="1">
              <a:prstTxWarp prst="textNoShape">
                <a:avLst/>
              </a:prstTxWarp>
            </a:bodyPr>
            <a:lstStyle/>
            <a:p>
              <a:endParaRPr lang="fr-FR"/>
            </a:p>
          </p:txBody>
        </p:sp>
        <p:sp>
          <p:nvSpPr>
            <p:cNvPr id="29746" name="Line 50"/>
            <p:cNvSpPr>
              <a:spLocks noChangeShapeType="1"/>
            </p:cNvSpPr>
            <p:nvPr/>
          </p:nvSpPr>
          <p:spPr bwMode="auto">
            <a:xfrm>
              <a:off x="4621762" y="6515117"/>
              <a:ext cx="182896"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747" name="Text Box 51"/>
            <p:cNvSpPr txBox="1">
              <a:spLocks noChangeArrowheads="1"/>
            </p:cNvSpPr>
            <p:nvPr/>
          </p:nvSpPr>
          <p:spPr bwMode="auto">
            <a:xfrm>
              <a:off x="4860032" y="6309320"/>
              <a:ext cx="3685868" cy="248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cs typeface="Arial" pitchFamily="34" charset="0"/>
                </a:rPr>
                <a:t>Positif car tendance à la rotation dans le sens trigonométrique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9754" name="Object 58"/>
            <p:cNvGraphicFramePr>
              <a:graphicFrameLocks noChangeAspect="1"/>
            </p:cNvGraphicFramePr>
            <p:nvPr/>
          </p:nvGraphicFramePr>
          <p:xfrm>
            <a:off x="3563888" y="5949280"/>
            <a:ext cx="2210092" cy="504056"/>
          </p:xfrm>
          <a:graphic>
            <a:graphicData uri="http://schemas.openxmlformats.org/presentationml/2006/ole">
              <p:oleObj spid="_x0000_s29754" r:id="rId7" imgW="964781" imgH="215806"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checkerboard(across)">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linds(horizontal)">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 Notion de moment, de couple</a:t>
            </a:r>
            <a:endParaRPr lang="fr-FR" dirty="0"/>
          </a:p>
        </p:txBody>
      </p:sp>
      <p:sp>
        <p:nvSpPr>
          <p:cNvPr id="3" name="Espace réservé du contenu 2"/>
          <p:cNvSpPr>
            <a:spLocks noGrp="1"/>
          </p:cNvSpPr>
          <p:nvPr>
            <p:ph idx="1"/>
          </p:nvPr>
        </p:nvSpPr>
        <p:spPr>
          <a:xfrm>
            <a:off x="323528" y="1772816"/>
            <a:ext cx="8568952" cy="1296144"/>
          </a:xfrm>
        </p:spPr>
        <p:txBody>
          <a:bodyPr/>
          <a:lstStyle/>
          <a:p>
            <a:pPr marL="548640" lvl="3" indent="-274320">
              <a:buSzPct val="95000"/>
            </a:pPr>
            <a:r>
              <a:rPr lang="fr-FR" sz="1700" b="1" i="1" dirty="0" smtClean="0">
                <a:latin typeface="Arial" pitchFamily="34" charset="0"/>
                <a:cs typeface="Arial" pitchFamily="34" charset="0"/>
              </a:rPr>
              <a:t>3.2.3 - Théorème de Varignon (1654-1722)</a:t>
            </a:r>
          </a:p>
          <a:p>
            <a:r>
              <a:rPr lang="fr-FR" sz="1800" u="sng" dirty="0" smtClean="0">
                <a:latin typeface="Arial" pitchFamily="34" charset="0"/>
                <a:cs typeface="Arial" pitchFamily="34" charset="0"/>
              </a:rPr>
              <a:t>Enoncé du théorème :</a:t>
            </a:r>
          </a:p>
          <a:p>
            <a:r>
              <a:rPr lang="fr-FR" sz="1800" i="1" dirty="0" smtClean="0">
                <a:latin typeface="Arial" pitchFamily="34" charset="0"/>
                <a:cs typeface="Arial" pitchFamily="34" charset="0"/>
              </a:rPr>
              <a:t>Le moment en A de la résultante    de plusieurs forces 		 concourantes est égal à la somme des moments en A de ces différentes forces.</a:t>
            </a:r>
            <a:endParaRPr lang="fr-FR" sz="1800" dirty="0" smtClean="0">
              <a:latin typeface="Arial" pitchFamily="34" charset="0"/>
              <a:cs typeface="Arial" pitchFamily="34" charset="0"/>
            </a:endParaRPr>
          </a:p>
          <a:p>
            <a:pPr marL="548640" lvl="3" indent="-274320">
              <a:buSzPct val="95000"/>
            </a:pPr>
            <a:endParaRPr lang="fr-FR" sz="1700" dirty="0" smtClean="0">
              <a:latin typeface="Arial" pitchFamily="34" charset="0"/>
              <a:cs typeface="Arial" pitchFamily="34" charset="0"/>
            </a:endParaRPr>
          </a:p>
          <a:p>
            <a:endParaRPr lang="fr-FR"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1745" name="Object 1"/>
          <p:cNvGraphicFramePr>
            <a:graphicFrameLocks noChangeAspect="1"/>
          </p:cNvGraphicFramePr>
          <p:nvPr/>
        </p:nvGraphicFramePr>
        <p:xfrm>
          <a:off x="3923928" y="2420888"/>
          <a:ext cx="288032" cy="384043"/>
        </p:xfrm>
        <a:graphic>
          <a:graphicData uri="http://schemas.openxmlformats.org/presentationml/2006/ole">
            <p:oleObj spid="_x0000_s31745" r:id="rId3" imgW="139639" imgH="190417" progId="">
              <p:embed/>
            </p:oleObj>
          </a:graphicData>
        </a:graphic>
      </p:graphicFrame>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1747" name="Object 3"/>
          <p:cNvGraphicFramePr>
            <a:graphicFrameLocks noChangeAspect="1"/>
          </p:cNvGraphicFramePr>
          <p:nvPr/>
        </p:nvGraphicFramePr>
        <p:xfrm>
          <a:off x="6300192" y="2420888"/>
          <a:ext cx="1080120" cy="360040"/>
        </p:xfrm>
        <a:graphic>
          <a:graphicData uri="http://schemas.openxmlformats.org/presentationml/2006/ole">
            <p:oleObj spid="_x0000_s31747" r:id="rId4" imgW="660113" imgH="215806" progId="">
              <p:embed/>
            </p:oleObj>
          </a:graphicData>
        </a:graphic>
      </p:graphicFrame>
      <p:sp>
        <p:nvSpPr>
          <p:cNvPr id="31817"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819"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821" name="Rectangle 7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84" name="Groupe 83"/>
          <p:cNvGrpSpPr/>
          <p:nvPr/>
        </p:nvGrpSpPr>
        <p:grpSpPr>
          <a:xfrm>
            <a:off x="395536" y="3069637"/>
            <a:ext cx="8417125" cy="2520280"/>
            <a:chOff x="395536" y="3069637"/>
            <a:chExt cx="8417125" cy="2520280"/>
          </a:xfrm>
        </p:grpSpPr>
        <p:sp>
          <p:nvSpPr>
            <p:cNvPr id="31750" name="Line 6"/>
            <p:cNvSpPr>
              <a:spLocks noChangeShapeType="1"/>
            </p:cNvSpPr>
            <p:nvPr/>
          </p:nvSpPr>
          <p:spPr bwMode="auto">
            <a:xfrm rot="5400000" flipH="1" flipV="1">
              <a:off x="3491591" y="5179373"/>
              <a:ext cx="827" cy="331885"/>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51" name="Freeform 7"/>
            <p:cNvSpPr>
              <a:spLocks/>
            </p:cNvSpPr>
            <p:nvPr/>
          </p:nvSpPr>
          <p:spPr bwMode="auto">
            <a:xfrm rot="1718930">
              <a:off x="5450049" y="3643630"/>
              <a:ext cx="1780516" cy="1751297"/>
            </a:xfrm>
            <a:custGeom>
              <a:avLst/>
              <a:gdLst/>
              <a:ahLst/>
              <a:cxnLst>
                <a:cxn ang="0">
                  <a:pos x="930" y="75"/>
                </a:cxn>
                <a:cxn ang="0">
                  <a:pos x="1275" y="90"/>
                </a:cxn>
                <a:cxn ang="0">
                  <a:pos x="1320" y="105"/>
                </a:cxn>
                <a:cxn ang="0">
                  <a:pos x="1395" y="180"/>
                </a:cxn>
                <a:cxn ang="0">
                  <a:pos x="1455" y="270"/>
                </a:cxn>
                <a:cxn ang="0">
                  <a:pos x="1590" y="330"/>
                </a:cxn>
                <a:cxn ang="0">
                  <a:pos x="1740" y="375"/>
                </a:cxn>
                <a:cxn ang="0">
                  <a:pos x="1845" y="495"/>
                </a:cxn>
                <a:cxn ang="0">
                  <a:pos x="1875" y="540"/>
                </a:cxn>
                <a:cxn ang="0">
                  <a:pos x="1905" y="630"/>
                </a:cxn>
                <a:cxn ang="0">
                  <a:pos x="1830" y="900"/>
                </a:cxn>
                <a:cxn ang="0">
                  <a:pos x="1770" y="975"/>
                </a:cxn>
                <a:cxn ang="0">
                  <a:pos x="1710" y="1050"/>
                </a:cxn>
                <a:cxn ang="0">
                  <a:pos x="1635" y="1185"/>
                </a:cxn>
                <a:cxn ang="0">
                  <a:pos x="1575" y="1395"/>
                </a:cxn>
                <a:cxn ang="0">
                  <a:pos x="1395" y="1485"/>
                </a:cxn>
                <a:cxn ang="0">
                  <a:pos x="1350" y="1500"/>
                </a:cxn>
                <a:cxn ang="0">
                  <a:pos x="1125" y="1485"/>
                </a:cxn>
                <a:cxn ang="0">
                  <a:pos x="1035" y="1455"/>
                </a:cxn>
                <a:cxn ang="0">
                  <a:pos x="990" y="1410"/>
                </a:cxn>
                <a:cxn ang="0">
                  <a:pos x="945" y="1395"/>
                </a:cxn>
                <a:cxn ang="0">
                  <a:pos x="915" y="1350"/>
                </a:cxn>
                <a:cxn ang="0">
                  <a:pos x="870" y="1320"/>
                </a:cxn>
                <a:cxn ang="0">
                  <a:pos x="810" y="1230"/>
                </a:cxn>
                <a:cxn ang="0">
                  <a:pos x="795" y="1185"/>
                </a:cxn>
                <a:cxn ang="0">
                  <a:pos x="690" y="1080"/>
                </a:cxn>
                <a:cxn ang="0">
                  <a:pos x="495" y="990"/>
                </a:cxn>
                <a:cxn ang="0">
                  <a:pos x="210" y="930"/>
                </a:cxn>
                <a:cxn ang="0">
                  <a:pos x="75" y="870"/>
                </a:cxn>
                <a:cxn ang="0">
                  <a:pos x="60" y="825"/>
                </a:cxn>
                <a:cxn ang="0">
                  <a:pos x="15" y="780"/>
                </a:cxn>
                <a:cxn ang="0">
                  <a:pos x="0" y="705"/>
                </a:cxn>
                <a:cxn ang="0">
                  <a:pos x="30" y="495"/>
                </a:cxn>
                <a:cxn ang="0">
                  <a:pos x="585" y="285"/>
                </a:cxn>
                <a:cxn ang="0">
                  <a:pos x="630" y="270"/>
                </a:cxn>
                <a:cxn ang="0">
                  <a:pos x="735" y="165"/>
                </a:cxn>
                <a:cxn ang="0">
                  <a:pos x="765" y="120"/>
                </a:cxn>
                <a:cxn ang="0">
                  <a:pos x="930" y="75"/>
                </a:cxn>
              </a:cxnLst>
              <a:rect l="0" t="0" r="r" b="b"/>
              <a:pathLst>
                <a:path w="1927" h="1500">
                  <a:moveTo>
                    <a:pt x="930" y="75"/>
                  </a:moveTo>
                  <a:cubicBezTo>
                    <a:pt x="1045" y="80"/>
                    <a:pt x="1160" y="81"/>
                    <a:pt x="1275" y="90"/>
                  </a:cubicBezTo>
                  <a:cubicBezTo>
                    <a:pt x="1291" y="91"/>
                    <a:pt x="1308" y="95"/>
                    <a:pt x="1320" y="105"/>
                  </a:cubicBezTo>
                  <a:cubicBezTo>
                    <a:pt x="1570" y="305"/>
                    <a:pt x="1125" y="0"/>
                    <a:pt x="1395" y="180"/>
                  </a:cubicBezTo>
                  <a:cubicBezTo>
                    <a:pt x="1415" y="210"/>
                    <a:pt x="1435" y="240"/>
                    <a:pt x="1455" y="270"/>
                  </a:cubicBezTo>
                  <a:cubicBezTo>
                    <a:pt x="1475" y="301"/>
                    <a:pt x="1572" y="324"/>
                    <a:pt x="1590" y="330"/>
                  </a:cubicBezTo>
                  <a:cubicBezTo>
                    <a:pt x="1640" y="347"/>
                    <a:pt x="1689" y="362"/>
                    <a:pt x="1740" y="375"/>
                  </a:cubicBezTo>
                  <a:cubicBezTo>
                    <a:pt x="1815" y="425"/>
                    <a:pt x="1775" y="390"/>
                    <a:pt x="1845" y="495"/>
                  </a:cubicBezTo>
                  <a:cubicBezTo>
                    <a:pt x="1855" y="510"/>
                    <a:pt x="1869" y="523"/>
                    <a:pt x="1875" y="540"/>
                  </a:cubicBezTo>
                  <a:cubicBezTo>
                    <a:pt x="1885" y="570"/>
                    <a:pt x="1905" y="630"/>
                    <a:pt x="1905" y="630"/>
                  </a:cubicBezTo>
                  <a:cubicBezTo>
                    <a:pt x="1895" y="756"/>
                    <a:pt x="1927" y="836"/>
                    <a:pt x="1830" y="900"/>
                  </a:cubicBezTo>
                  <a:cubicBezTo>
                    <a:pt x="1792" y="1013"/>
                    <a:pt x="1848" y="878"/>
                    <a:pt x="1770" y="975"/>
                  </a:cubicBezTo>
                  <a:cubicBezTo>
                    <a:pt x="1687" y="1079"/>
                    <a:pt x="1839" y="964"/>
                    <a:pt x="1710" y="1050"/>
                  </a:cubicBezTo>
                  <a:cubicBezTo>
                    <a:pt x="1641" y="1153"/>
                    <a:pt x="1661" y="1106"/>
                    <a:pt x="1635" y="1185"/>
                  </a:cubicBezTo>
                  <a:cubicBezTo>
                    <a:pt x="1628" y="1243"/>
                    <a:pt x="1629" y="1348"/>
                    <a:pt x="1575" y="1395"/>
                  </a:cubicBezTo>
                  <a:cubicBezTo>
                    <a:pt x="1503" y="1458"/>
                    <a:pt x="1480" y="1457"/>
                    <a:pt x="1395" y="1485"/>
                  </a:cubicBezTo>
                  <a:cubicBezTo>
                    <a:pt x="1380" y="1490"/>
                    <a:pt x="1350" y="1500"/>
                    <a:pt x="1350" y="1500"/>
                  </a:cubicBezTo>
                  <a:cubicBezTo>
                    <a:pt x="1275" y="1495"/>
                    <a:pt x="1199" y="1496"/>
                    <a:pt x="1125" y="1485"/>
                  </a:cubicBezTo>
                  <a:cubicBezTo>
                    <a:pt x="1094" y="1481"/>
                    <a:pt x="1035" y="1455"/>
                    <a:pt x="1035" y="1455"/>
                  </a:cubicBezTo>
                  <a:cubicBezTo>
                    <a:pt x="1020" y="1440"/>
                    <a:pt x="1008" y="1422"/>
                    <a:pt x="990" y="1410"/>
                  </a:cubicBezTo>
                  <a:cubicBezTo>
                    <a:pt x="977" y="1401"/>
                    <a:pt x="957" y="1405"/>
                    <a:pt x="945" y="1395"/>
                  </a:cubicBezTo>
                  <a:cubicBezTo>
                    <a:pt x="931" y="1384"/>
                    <a:pt x="928" y="1363"/>
                    <a:pt x="915" y="1350"/>
                  </a:cubicBezTo>
                  <a:cubicBezTo>
                    <a:pt x="902" y="1337"/>
                    <a:pt x="885" y="1330"/>
                    <a:pt x="870" y="1320"/>
                  </a:cubicBezTo>
                  <a:cubicBezTo>
                    <a:pt x="834" y="1213"/>
                    <a:pt x="885" y="1342"/>
                    <a:pt x="810" y="1230"/>
                  </a:cubicBezTo>
                  <a:cubicBezTo>
                    <a:pt x="801" y="1217"/>
                    <a:pt x="803" y="1199"/>
                    <a:pt x="795" y="1185"/>
                  </a:cubicBezTo>
                  <a:cubicBezTo>
                    <a:pt x="740" y="1087"/>
                    <a:pt x="763" y="1104"/>
                    <a:pt x="690" y="1080"/>
                  </a:cubicBezTo>
                  <a:cubicBezTo>
                    <a:pt x="638" y="1002"/>
                    <a:pt x="594" y="1015"/>
                    <a:pt x="495" y="990"/>
                  </a:cubicBezTo>
                  <a:cubicBezTo>
                    <a:pt x="401" y="966"/>
                    <a:pt x="304" y="954"/>
                    <a:pt x="210" y="930"/>
                  </a:cubicBezTo>
                  <a:cubicBezTo>
                    <a:pt x="160" y="917"/>
                    <a:pt x="124" y="886"/>
                    <a:pt x="75" y="870"/>
                  </a:cubicBezTo>
                  <a:cubicBezTo>
                    <a:pt x="70" y="855"/>
                    <a:pt x="69" y="838"/>
                    <a:pt x="60" y="825"/>
                  </a:cubicBezTo>
                  <a:cubicBezTo>
                    <a:pt x="48" y="807"/>
                    <a:pt x="24" y="799"/>
                    <a:pt x="15" y="780"/>
                  </a:cubicBezTo>
                  <a:cubicBezTo>
                    <a:pt x="4" y="757"/>
                    <a:pt x="5" y="730"/>
                    <a:pt x="0" y="705"/>
                  </a:cubicBezTo>
                  <a:cubicBezTo>
                    <a:pt x="0" y="702"/>
                    <a:pt x="16" y="526"/>
                    <a:pt x="30" y="495"/>
                  </a:cubicBezTo>
                  <a:cubicBezTo>
                    <a:pt x="128" y="280"/>
                    <a:pt x="391" y="296"/>
                    <a:pt x="585" y="285"/>
                  </a:cubicBezTo>
                  <a:cubicBezTo>
                    <a:pt x="600" y="280"/>
                    <a:pt x="619" y="281"/>
                    <a:pt x="630" y="270"/>
                  </a:cubicBezTo>
                  <a:cubicBezTo>
                    <a:pt x="750" y="150"/>
                    <a:pt x="633" y="199"/>
                    <a:pt x="735" y="165"/>
                  </a:cubicBezTo>
                  <a:cubicBezTo>
                    <a:pt x="745" y="150"/>
                    <a:pt x="748" y="126"/>
                    <a:pt x="765" y="120"/>
                  </a:cubicBezTo>
                  <a:cubicBezTo>
                    <a:pt x="973" y="44"/>
                    <a:pt x="850" y="155"/>
                    <a:pt x="930" y="75"/>
                  </a:cubicBezTo>
                  <a:close/>
                </a:path>
              </a:pathLst>
            </a:custGeom>
            <a:solidFill>
              <a:srgbClr val="99CC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grpSp>
          <p:nvGrpSpPr>
            <p:cNvPr id="31752" name="Group 8"/>
            <p:cNvGrpSpPr>
              <a:grpSpLocks/>
            </p:cNvGrpSpPr>
            <p:nvPr/>
          </p:nvGrpSpPr>
          <p:grpSpPr bwMode="auto">
            <a:xfrm>
              <a:off x="733401" y="4054581"/>
              <a:ext cx="3235128" cy="575497"/>
              <a:chOff x="39" y="12064"/>
              <a:chExt cx="6518" cy="1049"/>
            </a:xfrm>
          </p:grpSpPr>
          <p:sp>
            <p:nvSpPr>
              <p:cNvPr id="31753" name="Rectangle 9"/>
              <p:cNvSpPr>
                <a:spLocks noChangeArrowheads="1"/>
              </p:cNvSpPr>
              <p:nvPr/>
            </p:nvSpPr>
            <p:spPr bwMode="auto">
              <a:xfrm>
                <a:off x="42" y="12429"/>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54" name="Line 10"/>
              <p:cNvSpPr>
                <a:spLocks noChangeShapeType="1"/>
              </p:cNvSpPr>
              <p:nvPr/>
            </p:nvSpPr>
            <p:spPr bwMode="auto">
              <a:xfrm>
                <a:off x="47" y="12439"/>
                <a:ext cx="1218" cy="3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55" name="Line 11"/>
              <p:cNvSpPr>
                <a:spLocks noChangeShapeType="1"/>
              </p:cNvSpPr>
              <p:nvPr/>
            </p:nvSpPr>
            <p:spPr bwMode="auto">
              <a:xfrm flipH="1">
                <a:off x="39" y="12422"/>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56" name="Rectangle 12"/>
              <p:cNvSpPr>
                <a:spLocks noChangeArrowheads="1"/>
              </p:cNvSpPr>
              <p:nvPr/>
            </p:nvSpPr>
            <p:spPr bwMode="auto">
              <a:xfrm>
                <a:off x="5319" y="12430"/>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57" name="Rectangle 13"/>
              <p:cNvSpPr>
                <a:spLocks noChangeArrowheads="1"/>
              </p:cNvSpPr>
              <p:nvPr/>
            </p:nvSpPr>
            <p:spPr bwMode="auto">
              <a:xfrm>
                <a:off x="3738" y="12373"/>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58" name="Rectangle 14"/>
              <p:cNvSpPr>
                <a:spLocks noChangeArrowheads="1"/>
              </p:cNvSpPr>
              <p:nvPr/>
            </p:nvSpPr>
            <p:spPr bwMode="auto">
              <a:xfrm>
                <a:off x="1260" y="12372"/>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1759" name="Oval 15"/>
              <p:cNvSpPr>
                <a:spLocks noChangeArrowheads="1"/>
              </p:cNvSpPr>
              <p:nvPr/>
            </p:nvSpPr>
            <p:spPr bwMode="auto">
              <a:xfrm>
                <a:off x="2773" y="12064"/>
                <a:ext cx="1049" cy="1049"/>
              </a:xfrm>
              <a:prstGeom prst="ellipse">
                <a:avLst/>
              </a:pr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60" name="Line 16"/>
              <p:cNvSpPr>
                <a:spLocks noChangeShapeType="1"/>
              </p:cNvSpPr>
              <p:nvPr/>
            </p:nvSpPr>
            <p:spPr bwMode="auto">
              <a:xfrm>
                <a:off x="5324" y="12424"/>
                <a:ext cx="1233"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61" name="Line 17"/>
              <p:cNvSpPr>
                <a:spLocks noChangeShapeType="1"/>
              </p:cNvSpPr>
              <p:nvPr/>
            </p:nvSpPr>
            <p:spPr bwMode="auto">
              <a:xfrm flipH="1">
                <a:off x="5324" y="12431"/>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1762" name="Oval 18"/>
            <p:cNvSpPr>
              <a:spLocks noChangeArrowheads="1"/>
            </p:cNvSpPr>
            <p:nvPr/>
          </p:nvSpPr>
          <p:spPr bwMode="auto">
            <a:xfrm>
              <a:off x="2322560" y="4312563"/>
              <a:ext cx="53072" cy="5870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63" name="Text Box 19"/>
            <p:cNvSpPr txBox="1">
              <a:spLocks noChangeArrowheads="1"/>
            </p:cNvSpPr>
            <p:nvPr/>
          </p:nvSpPr>
          <p:spPr bwMode="auto">
            <a:xfrm>
              <a:off x="2102051" y="4148017"/>
              <a:ext cx="294510" cy="300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64" name="Oval 20"/>
            <p:cNvSpPr>
              <a:spLocks noChangeArrowheads="1"/>
            </p:cNvSpPr>
            <p:nvPr/>
          </p:nvSpPr>
          <p:spPr bwMode="auto">
            <a:xfrm>
              <a:off x="3632906" y="4322485"/>
              <a:ext cx="53072" cy="5870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65" name="Text Box 21"/>
            <p:cNvSpPr txBox="1">
              <a:spLocks noChangeArrowheads="1"/>
            </p:cNvSpPr>
            <p:nvPr/>
          </p:nvSpPr>
          <p:spPr bwMode="auto">
            <a:xfrm>
              <a:off x="3612724" y="4062023"/>
              <a:ext cx="294510" cy="300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766" name="Group 22"/>
            <p:cNvGrpSpPr>
              <a:grpSpLocks/>
            </p:cNvGrpSpPr>
            <p:nvPr/>
          </p:nvGrpSpPr>
          <p:grpSpPr bwMode="auto">
            <a:xfrm>
              <a:off x="3392215" y="4337369"/>
              <a:ext cx="231721" cy="1045155"/>
              <a:chOff x="4339" y="9508"/>
              <a:chExt cx="310" cy="1264"/>
            </a:xfrm>
          </p:grpSpPr>
          <p:sp>
            <p:nvSpPr>
              <p:cNvPr id="31767" name="AutoShape 23"/>
              <p:cNvSpPr>
                <a:spLocks noChangeArrowheads="1"/>
              </p:cNvSpPr>
              <p:nvPr/>
            </p:nvSpPr>
            <p:spPr bwMode="auto">
              <a:xfrm rot="-4105722">
                <a:off x="3799" y="10048"/>
                <a:ext cx="1264" cy="184"/>
              </a:xfrm>
              <a:prstGeom prst="rightArrow">
                <a:avLst>
                  <a:gd name="adj1" fmla="val 58694"/>
                  <a:gd name="adj2" fmla="val 122285"/>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68" name="Line 24"/>
              <p:cNvSpPr>
                <a:spLocks noChangeShapeType="1"/>
              </p:cNvSpPr>
              <p:nvPr/>
            </p:nvSpPr>
            <p:spPr bwMode="auto">
              <a:xfrm flipH="1" flipV="1">
                <a:off x="4488" y="9722"/>
                <a:ext cx="161" cy="62"/>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1769" name="Text Box 25"/>
            <p:cNvSpPr txBox="1">
              <a:spLocks noChangeArrowheads="1"/>
            </p:cNvSpPr>
            <p:nvPr/>
          </p:nvSpPr>
          <p:spPr bwMode="auto">
            <a:xfrm>
              <a:off x="2913823" y="5148522"/>
              <a:ext cx="328895" cy="439065"/>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70" name="Text Box 26"/>
            <p:cNvSpPr txBox="1">
              <a:spLocks noChangeArrowheads="1"/>
            </p:cNvSpPr>
            <p:nvPr/>
          </p:nvSpPr>
          <p:spPr bwMode="auto">
            <a:xfrm>
              <a:off x="5948624" y="5036068"/>
              <a:ext cx="358794" cy="397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71" name="Oval 27"/>
            <p:cNvSpPr>
              <a:spLocks noChangeArrowheads="1"/>
            </p:cNvSpPr>
            <p:nvPr/>
          </p:nvSpPr>
          <p:spPr bwMode="auto">
            <a:xfrm>
              <a:off x="6067474" y="5019531"/>
              <a:ext cx="58304" cy="644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72" name="Line 28"/>
            <p:cNvSpPr>
              <a:spLocks noChangeShapeType="1"/>
            </p:cNvSpPr>
            <p:nvPr/>
          </p:nvSpPr>
          <p:spPr bwMode="auto">
            <a:xfrm flipH="1" flipV="1">
              <a:off x="3254677" y="4348118"/>
              <a:ext cx="2242" cy="968257"/>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73" name="Text Box 29"/>
            <p:cNvSpPr txBox="1">
              <a:spLocks noChangeArrowheads="1"/>
            </p:cNvSpPr>
            <p:nvPr/>
          </p:nvSpPr>
          <p:spPr bwMode="auto">
            <a:xfrm>
              <a:off x="6398611" y="4045486"/>
              <a:ext cx="358794" cy="309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74" name="Oval 30"/>
            <p:cNvSpPr>
              <a:spLocks noChangeArrowheads="1"/>
            </p:cNvSpPr>
            <p:nvPr/>
          </p:nvSpPr>
          <p:spPr bwMode="auto">
            <a:xfrm>
              <a:off x="6641545" y="4033083"/>
              <a:ext cx="58304" cy="644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75" name="AutoShape 31"/>
            <p:cNvSpPr>
              <a:spLocks noChangeArrowheads="1"/>
            </p:cNvSpPr>
            <p:nvPr/>
          </p:nvSpPr>
          <p:spPr bwMode="auto">
            <a:xfrm rot="20163728">
              <a:off x="6634817" y="3780889"/>
              <a:ext cx="944825" cy="152143"/>
            </a:xfrm>
            <a:prstGeom prst="rightArrow">
              <a:avLst>
                <a:gd name="adj1" fmla="val 58694"/>
                <a:gd name="adj2" fmla="val 122285"/>
              </a:avLst>
            </a:prstGeom>
            <a:solidFill>
              <a:srgbClr val="FFFFFF"/>
            </a:solidFill>
            <a:ln w="317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1776" name="Line 32"/>
            <p:cNvSpPr>
              <a:spLocks noChangeShapeType="1"/>
            </p:cNvSpPr>
            <p:nvPr/>
          </p:nvSpPr>
          <p:spPr bwMode="auto">
            <a:xfrm rot="2669450" flipH="1" flipV="1">
              <a:off x="7321011" y="3684973"/>
              <a:ext cx="120346" cy="51266"/>
            </a:xfrm>
            <a:prstGeom prst="lin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1777" name="Text Box 33"/>
            <p:cNvSpPr txBox="1">
              <a:spLocks noChangeArrowheads="1"/>
            </p:cNvSpPr>
            <p:nvPr/>
          </p:nvSpPr>
          <p:spPr bwMode="auto">
            <a:xfrm>
              <a:off x="7472004" y="3298001"/>
              <a:ext cx="328895" cy="468005"/>
            </a:xfrm>
            <a:prstGeom prst="rect">
              <a:avLst/>
            </a:prstGeom>
            <a:noFill/>
            <a:ln w="9525">
              <a:noFill/>
              <a:miter lim="800000"/>
              <a:headEnd/>
              <a:tailEnd/>
            </a:ln>
          </p:spPr>
          <p:txBody>
            <a:bodyPr vert="horz" wrap="non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78" name="Rectangle 34"/>
            <p:cNvSpPr>
              <a:spLocks noChangeArrowheads="1"/>
            </p:cNvSpPr>
            <p:nvPr/>
          </p:nvSpPr>
          <p:spPr bwMode="auto">
            <a:xfrm>
              <a:off x="395536" y="3072267"/>
              <a:ext cx="4179952" cy="2514492"/>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79" name="Rectangle 35"/>
            <p:cNvSpPr>
              <a:spLocks noChangeArrowheads="1"/>
            </p:cNvSpPr>
            <p:nvPr/>
          </p:nvSpPr>
          <p:spPr bwMode="auto">
            <a:xfrm>
              <a:off x="4569920" y="3069637"/>
              <a:ext cx="4242741" cy="2520280"/>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80" name="Text Box 36"/>
            <p:cNvSpPr txBox="1">
              <a:spLocks noChangeArrowheads="1"/>
            </p:cNvSpPr>
            <p:nvPr/>
          </p:nvSpPr>
          <p:spPr bwMode="auto">
            <a:xfrm>
              <a:off x="397031" y="5330432"/>
              <a:ext cx="739266" cy="253847"/>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Clef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81" name="Text Box 37"/>
            <p:cNvSpPr txBox="1">
              <a:spLocks noChangeArrowheads="1"/>
            </p:cNvSpPr>
            <p:nvPr/>
          </p:nvSpPr>
          <p:spPr bwMode="auto">
            <a:xfrm>
              <a:off x="4576236" y="5330432"/>
              <a:ext cx="1013594" cy="253847"/>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Cas général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782" name="Group 38"/>
            <p:cNvGrpSpPr>
              <a:grpSpLocks/>
            </p:cNvGrpSpPr>
            <p:nvPr/>
          </p:nvGrpSpPr>
          <p:grpSpPr bwMode="auto">
            <a:xfrm>
              <a:off x="2141668" y="3188855"/>
              <a:ext cx="2301515" cy="1216316"/>
              <a:chOff x="2666" y="8119"/>
              <a:chExt cx="3079" cy="1471"/>
            </a:xfrm>
          </p:grpSpPr>
          <p:sp>
            <p:nvSpPr>
              <p:cNvPr id="31783" name="Line 39"/>
              <p:cNvSpPr>
                <a:spLocks noChangeShapeType="1"/>
              </p:cNvSpPr>
              <p:nvPr/>
            </p:nvSpPr>
            <p:spPr bwMode="auto">
              <a:xfrm>
                <a:off x="2931" y="9513"/>
                <a:ext cx="2711"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1784" name="Line 40"/>
              <p:cNvSpPr>
                <a:spLocks noChangeShapeType="1"/>
              </p:cNvSpPr>
              <p:nvPr/>
            </p:nvSpPr>
            <p:spPr bwMode="auto">
              <a:xfrm rot="-5400000">
                <a:off x="2297" y="8863"/>
                <a:ext cx="1287"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1785" name="Text Box 41"/>
              <p:cNvSpPr txBox="1">
                <a:spLocks noChangeArrowheads="1"/>
              </p:cNvSpPr>
              <p:nvPr/>
            </p:nvSpPr>
            <p:spPr bwMode="auto">
              <a:xfrm>
                <a:off x="2666" y="8119"/>
                <a:ext cx="275"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86" name="Text Box 42"/>
              <p:cNvSpPr txBox="1">
                <a:spLocks noChangeArrowheads="1"/>
              </p:cNvSpPr>
              <p:nvPr/>
            </p:nvSpPr>
            <p:spPr bwMode="auto">
              <a:xfrm>
                <a:off x="5470" y="9214"/>
                <a:ext cx="275"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787" name="Line 43"/>
            <p:cNvSpPr>
              <a:spLocks noChangeShapeType="1"/>
            </p:cNvSpPr>
            <p:nvPr/>
          </p:nvSpPr>
          <p:spPr bwMode="auto">
            <a:xfrm>
              <a:off x="6095131" y="5056740"/>
              <a:ext cx="1682595"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1788" name="Line 44"/>
            <p:cNvSpPr>
              <a:spLocks noChangeShapeType="1"/>
            </p:cNvSpPr>
            <p:nvPr/>
          </p:nvSpPr>
          <p:spPr bwMode="auto">
            <a:xfrm rot="16200000">
              <a:off x="5202979" y="4157939"/>
              <a:ext cx="1799255"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1789" name="Text Box 45"/>
            <p:cNvSpPr txBox="1">
              <a:spLocks noChangeArrowheads="1"/>
            </p:cNvSpPr>
            <p:nvPr/>
          </p:nvSpPr>
          <p:spPr bwMode="auto">
            <a:xfrm>
              <a:off x="5908259" y="3195470"/>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90" name="Text Box 46"/>
            <p:cNvSpPr txBox="1">
              <a:spLocks noChangeArrowheads="1"/>
            </p:cNvSpPr>
            <p:nvPr/>
          </p:nvSpPr>
          <p:spPr bwMode="auto">
            <a:xfrm>
              <a:off x="7602067" y="4823564"/>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791" name="Group 47"/>
            <p:cNvGrpSpPr>
              <a:grpSpLocks/>
            </p:cNvGrpSpPr>
            <p:nvPr/>
          </p:nvGrpSpPr>
          <p:grpSpPr bwMode="auto">
            <a:xfrm>
              <a:off x="3625431" y="4364655"/>
              <a:ext cx="68769" cy="988102"/>
              <a:chOff x="4659" y="9557"/>
              <a:chExt cx="92" cy="1195"/>
            </a:xfrm>
          </p:grpSpPr>
          <p:sp>
            <p:nvSpPr>
              <p:cNvPr id="31792" name="AutoShape 48"/>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93" name="Line 49"/>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1794" name="Group 50"/>
            <p:cNvGrpSpPr>
              <a:grpSpLocks/>
            </p:cNvGrpSpPr>
            <p:nvPr/>
          </p:nvGrpSpPr>
          <p:grpSpPr bwMode="auto">
            <a:xfrm>
              <a:off x="6619868" y="3637015"/>
              <a:ext cx="62789" cy="399375"/>
              <a:chOff x="4659" y="9557"/>
              <a:chExt cx="92" cy="1195"/>
            </a:xfrm>
          </p:grpSpPr>
          <p:sp>
            <p:nvSpPr>
              <p:cNvPr id="31795" name="AutoShape 51"/>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96" name="Line 52"/>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1797" name="Group 53"/>
            <p:cNvGrpSpPr>
              <a:grpSpLocks/>
            </p:cNvGrpSpPr>
            <p:nvPr/>
          </p:nvGrpSpPr>
          <p:grpSpPr bwMode="auto">
            <a:xfrm rot="5400000">
              <a:off x="3409096" y="4146726"/>
              <a:ext cx="84340" cy="396169"/>
              <a:chOff x="4659" y="9557"/>
              <a:chExt cx="92" cy="1195"/>
            </a:xfrm>
          </p:grpSpPr>
          <p:sp>
            <p:nvSpPr>
              <p:cNvPr id="31798" name="AutoShape 54"/>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99" name="Line 55"/>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1800" name="Text Box 56"/>
            <p:cNvSpPr txBox="1">
              <a:spLocks noChangeArrowheads="1"/>
            </p:cNvSpPr>
            <p:nvPr/>
          </p:nvSpPr>
          <p:spPr bwMode="auto">
            <a:xfrm>
              <a:off x="3646361" y="4737571"/>
              <a:ext cx="316935" cy="398548"/>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801" name="Text Box 57"/>
            <p:cNvSpPr txBox="1">
              <a:spLocks noChangeArrowheads="1"/>
            </p:cNvSpPr>
            <p:nvPr/>
          </p:nvSpPr>
          <p:spPr bwMode="auto">
            <a:xfrm>
              <a:off x="3286072" y="3927244"/>
              <a:ext cx="287783" cy="38614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802" name="Text Box 58"/>
            <p:cNvSpPr txBox="1">
              <a:spLocks noChangeArrowheads="1"/>
            </p:cNvSpPr>
            <p:nvPr/>
          </p:nvSpPr>
          <p:spPr bwMode="auto">
            <a:xfrm>
              <a:off x="7231313" y="4090963"/>
              <a:ext cx="287783" cy="38614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803" name="Text Box 59"/>
            <p:cNvSpPr txBox="1">
              <a:spLocks noChangeArrowheads="1"/>
            </p:cNvSpPr>
            <p:nvPr/>
          </p:nvSpPr>
          <p:spPr bwMode="auto">
            <a:xfrm>
              <a:off x="6383661" y="3362497"/>
              <a:ext cx="316935" cy="398548"/>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804" name="Line 60"/>
            <p:cNvSpPr>
              <a:spLocks noChangeShapeType="1"/>
            </p:cNvSpPr>
            <p:nvPr/>
          </p:nvSpPr>
          <p:spPr bwMode="auto">
            <a:xfrm rot="5400000" flipH="1" flipV="1">
              <a:off x="7092988" y="3218111"/>
              <a:ext cx="827" cy="846904"/>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31805" name="Group 61"/>
            <p:cNvGrpSpPr>
              <a:grpSpLocks/>
            </p:cNvGrpSpPr>
            <p:nvPr/>
          </p:nvGrpSpPr>
          <p:grpSpPr bwMode="auto">
            <a:xfrm rot="5400000">
              <a:off x="7082100" y="3659332"/>
              <a:ext cx="71937" cy="825227"/>
              <a:chOff x="4659" y="9557"/>
              <a:chExt cx="92" cy="1195"/>
            </a:xfrm>
          </p:grpSpPr>
          <p:sp>
            <p:nvSpPr>
              <p:cNvPr id="31806" name="AutoShape 62"/>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807" name="Line 63"/>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1808" name="Line 64"/>
            <p:cNvSpPr>
              <a:spLocks noChangeShapeType="1"/>
            </p:cNvSpPr>
            <p:nvPr/>
          </p:nvSpPr>
          <p:spPr bwMode="auto">
            <a:xfrm flipH="1" flipV="1">
              <a:off x="7537035" y="3658514"/>
              <a:ext cx="747" cy="39772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09" name="Line 65"/>
            <p:cNvSpPr>
              <a:spLocks noChangeShapeType="1"/>
            </p:cNvSpPr>
            <p:nvPr/>
          </p:nvSpPr>
          <p:spPr bwMode="auto">
            <a:xfrm>
              <a:off x="6664717" y="4132306"/>
              <a:ext cx="0" cy="671413"/>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10" name="Line 66"/>
            <p:cNvSpPr>
              <a:spLocks noChangeShapeType="1"/>
            </p:cNvSpPr>
            <p:nvPr/>
          </p:nvSpPr>
          <p:spPr bwMode="auto">
            <a:xfrm>
              <a:off x="6101111" y="4677210"/>
              <a:ext cx="566596" cy="0"/>
            </a:xfrm>
            <a:prstGeom prst="line">
              <a:avLst/>
            </a:prstGeom>
            <a:noFill/>
            <a:ln w="3175">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1811" name="Text Box 67"/>
            <p:cNvSpPr txBox="1">
              <a:spLocks noChangeArrowheads="1"/>
            </p:cNvSpPr>
            <p:nvPr/>
          </p:nvSpPr>
          <p:spPr bwMode="auto">
            <a:xfrm>
              <a:off x="6284993" y="4436592"/>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smtClean="0">
                  <a:ln>
                    <a:noFill/>
                  </a:ln>
                  <a:solidFill>
                    <a:schemeClr val="tx1"/>
                  </a:solidFill>
                  <a:effectLst/>
                  <a:latin typeface="Comic Sans MS" pitchFamily="66" charset="0"/>
                  <a:cs typeface="Arial" pitchFamily="34" charset="0"/>
                </a:rPr>
                <a:t>d</a:t>
              </a:r>
              <a:r>
                <a:rPr kumimoji="0" lang="fr-FR" sz="900" b="0" i="0" u="none" strike="noStrike" cap="none" normalizeH="0" baseline="-25000" smtClean="0">
                  <a:ln>
                    <a:noFill/>
                  </a:ln>
                  <a:solidFill>
                    <a:schemeClr val="tx1"/>
                  </a:solidFill>
                  <a:effectLst/>
                  <a:latin typeface="Comic Sans MS" pitchFamily="66"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812" name="Line 68"/>
            <p:cNvSpPr>
              <a:spLocks noChangeShapeType="1"/>
            </p:cNvSpPr>
            <p:nvPr/>
          </p:nvSpPr>
          <p:spPr bwMode="auto">
            <a:xfrm rot="5400000">
              <a:off x="5902279" y="3369783"/>
              <a:ext cx="0" cy="1414247"/>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13" name="Line 69"/>
            <p:cNvSpPr>
              <a:spLocks noChangeShapeType="1"/>
            </p:cNvSpPr>
            <p:nvPr/>
          </p:nvSpPr>
          <p:spPr bwMode="auto">
            <a:xfrm rot="5400000">
              <a:off x="5658598" y="4583183"/>
              <a:ext cx="0" cy="938845"/>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14" name="Line 70"/>
            <p:cNvSpPr>
              <a:spLocks noChangeShapeType="1"/>
            </p:cNvSpPr>
            <p:nvPr/>
          </p:nvSpPr>
          <p:spPr bwMode="auto">
            <a:xfrm rot="16200000">
              <a:off x="4879698" y="4563929"/>
              <a:ext cx="981487" cy="0"/>
            </a:xfrm>
            <a:prstGeom prst="line">
              <a:avLst/>
            </a:prstGeom>
            <a:noFill/>
            <a:ln w="3175">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1815" name="Text Box 71"/>
            <p:cNvSpPr txBox="1">
              <a:spLocks noChangeArrowheads="1"/>
            </p:cNvSpPr>
            <p:nvPr/>
          </p:nvSpPr>
          <p:spPr bwMode="auto">
            <a:xfrm>
              <a:off x="5134609" y="4462225"/>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smtClean="0">
                  <a:ln>
                    <a:noFill/>
                  </a:ln>
                  <a:solidFill>
                    <a:schemeClr val="tx1"/>
                  </a:solidFill>
                  <a:effectLst/>
                  <a:latin typeface="Comic Sans MS" pitchFamily="66" charset="0"/>
                  <a:cs typeface="Arial" pitchFamily="34" charset="0"/>
                </a:rPr>
                <a:t>d</a:t>
              </a:r>
              <a:r>
                <a:rPr kumimoji="0" lang="fr-FR" sz="900" b="0" i="0" u="none" strike="noStrike" cap="none" normalizeH="0" baseline="-25000" smtClean="0">
                  <a:ln>
                    <a:noFill/>
                  </a:ln>
                  <a:solidFill>
                    <a:schemeClr val="tx1"/>
                  </a:solidFill>
                  <a:effectLst/>
                  <a:latin typeface="Comic Sans MS" pitchFamily="66"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1816" name="Object 72"/>
            <p:cNvGraphicFramePr>
              <a:graphicFrameLocks noChangeAspect="1"/>
            </p:cNvGraphicFramePr>
            <p:nvPr/>
          </p:nvGraphicFramePr>
          <p:xfrm>
            <a:off x="3275856" y="3653364"/>
            <a:ext cx="360040" cy="508292"/>
          </p:xfrm>
          <a:graphic>
            <a:graphicData uri="http://schemas.openxmlformats.org/presentationml/2006/ole">
              <p:oleObj spid="_x0000_s31816" r:id="rId5" imgW="152268" imgH="215713" progId="">
                <p:embed/>
              </p:oleObj>
            </a:graphicData>
          </a:graphic>
        </p:graphicFrame>
        <p:graphicFrame>
          <p:nvGraphicFramePr>
            <p:cNvPr id="31818" name="Object 74"/>
            <p:cNvGraphicFramePr>
              <a:graphicFrameLocks noChangeAspect="1"/>
            </p:cNvGraphicFramePr>
            <p:nvPr/>
          </p:nvGraphicFramePr>
          <p:xfrm>
            <a:off x="3779912" y="4653136"/>
            <a:ext cx="360040" cy="571828"/>
          </p:xfrm>
          <a:graphic>
            <a:graphicData uri="http://schemas.openxmlformats.org/presentationml/2006/ole">
              <p:oleObj spid="_x0000_s31818" r:id="rId6" imgW="152334" imgH="241195" progId="">
                <p:embed/>
              </p:oleObj>
            </a:graphicData>
          </a:graphic>
        </p:graphicFrame>
        <p:graphicFrame>
          <p:nvGraphicFramePr>
            <p:cNvPr id="31820" name="Object 76"/>
            <p:cNvGraphicFramePr>
              <a:graphicFrameLocks noChangeAspect="1"/>
            </p:cNvGraphicFramePr>
            <p:nvPr/>
          </p:nvGraphicFramePr>
          <p:xfrm>
            <a:off x="2915816" y="4653136"/>
            <a:ext cx="323528" cy="539213"/>
          </p:xfrm>
          <a:graphic>
            <a:graphicData uri="http://schemas.openxmlformats.org/presentationml/2006/ole">
              <p:oleObj spid="_x0000_s31820" r:id="rId7" imgW="114201" imgH="190335" progId="">
                <p:embed/>
              </p:oleObj>
            </a:graphicData>
          </a:graphic>
        </p:graphicFrame>
        <p:graphicFrame>
          <p:nvGraphicFramePr>
            <p:cNvPr id="81" name="Object 76"/>
            <p:cNvGraphicFramePr>
              <a:graphicFrameLocks noChangeAspect="1"/>
            </p:cNvGraphicFramePr>
            <p:nvPr/>
          </p:nvGraphicFramePr>
          <p:xfrm>
            <a:off x="7020272" y="3140968"/>
            <a:ext cx="323528" cy="539213"/>
          </p:xfrm>
          <a:graphic>
            <a:graphicData uri="http://schemas.openxmlformats.org/presentationml/2006/ole">
              <p:oleObj spid="_x0000_s31822" r:id="rId8" imgW="114201" imgH="190335" progId="">
                <p:embed/>
              </p:oleObj>
            </a:graphicData>
          </a:graphic>
        </p:graphicFrame>
        <p:graphicFrame>
          <p:nvGraphicFramePr>
            <p:cNvPr id="82" name="Object 74"/>
            <p:cNvGraphicFramePr>
              <a:graphicFrameLocks noChangeAspect="1"/>
            </p:cNvGraphicFramePr>
            <p:nvPr/>
          </p:nvGraphicFramePr>
          <p:xfrm>
            <a:off x="6228184" y="3212976"/>
            <a:ext cx="360040" cy="571828"/>
          </p:xfrm>
          <a:graphic>
            <a:graphicData uri="http://schemas.openxmlformats.org/presentationml/2006/ole">
              <p:oleObj spid="_x0000_s31823" r:id="rId9" imgW="152334" imgH="241195" progId="">
                <p:embed/>
              </p:oleObj>
            </a:graphicData>
          </a:graphic>
        </p:graphicFrame>
        <p:graphicFrame>
          <p:nvGraphicFramePr>
            <p:cNvPr id="83" name="Object 72"/>
            <p:cNvGraphicFramePr>
              <a:graphicFrameLocks noChangeAspect="1"/>
            </p:cNvGraphicFramePr>
            <p:nvPr/>
          </p:nvGraphicFramePr>
          <p:xfrm>
            <a:off x="7092280" y="4077072"/>
            <a:ext cx="360040" cy="508292"/>
          </p:xfrm>
          <a:graphic>
            <a:graphicData uri="http://schemas.openxmlformats.org/presentationml/2006/ole">
              <p:oleObj spid="_x0000_s31824" r:id="rId10" imgW="152268" imgH="215713" progId="">
                <p:embed/>
              </p:oleObj>
            </a:graphicData>
          </a:graphic>
        </p:graphicFrame>
      </p:grpSp>
      <p:sp>
        <p:nvSpPr>
          <p:cNvPr id="31830" name="Rectangle 8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90" name="Groupe 89"/>
          <p:cNvGrpSpPr/>
          <p:nvPr/>
        </p:nvGrpSpPr>
        <p:grpSpPr>
          <a:xfrm>
            <a:off x="395536" y="5729288"/>
            <a:ext cx="8424936" cy="1128712"/>
            <a:chOff x="395536" y="5729288"/>
            <a:chExt cx="8424936" cy="1128712"/>
          </a:xfrm>
        </p:grpSpPr>
        <p:grpSp>
          <p:nvGrpSpPr>
            <p:cNvPr id="31825" name="Group 81"/>
            <p:cNvGrpSpPr>
              <a:grpSpLocks/>
            </p:cNvGrpSpPr>
            <p:nvPr/>
          </p:nvGrpSpPr>
          <p:grpSpPr bwMode="auto">
            <a:xfrm>
              <a:off x="395536" y="5729288"/>
              <a:ext cx="8424936" cy="1128712"/>
              <a:chOff x="332" y="11271"/>
              <a:chExt cx="11268" cy="1776"/>
            </a:xfrm>
          </p:grpSpPr>
          <p:sp>
            <p:nvSpPr>
              <p:cNvPr id="31826" name="AutoShape 82"/>
              <p:cNvSpPr>
                <a:spLocks noChangeArrowheads="1"/>
              </p:cNvSpPr>
              <p:nvPr/>
            </p:nvSpPr>
            <p:spPr bwMode="auto">
              <a:xfrm>
                <a:off x="368" y="11297"/>
                <a:ext cx="11128" cy="1678"/>
              </a:xfrm>
              <a:prstGeom prst="horizontalScroll">
                <a:avLst>
                  <a:gd name="adj" fmla="val 7630"/>
                </a:avLst>
              </a:prstGeom>
              <a:solidFill>
                <a:srgbClr val="EFA48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27" name="Rectangle 83"/>
              <p:cNvSpPr>
                <a:spLocks noChangeArrowheads="1"/>
              </p:cNvSpPr>
              <p:nvPr/>
            </p:nvSpPr>
            <p:spPr bwMode="auto">
              <a:xfrm>
                <a:off x="332" y="11271"/>
                <a:ext cx="11268" cy="1776"/>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828" name="Text Box 84"/>
              <p:cNvSpPr txBox="1">
                <a:spLocks noChangeArrowheads="1"/>
              </p:cNvSpPr>
              <p:nvPr/>
            </p:nvSpPr>
            <p:spPr bwMode="auto">
              <a:xfrm>
                <a:off x="442" y="11374"/>
                <a:ext cx="11033" cy="1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0" indent="0" algn="ctr" eaLnBrk="1" fontAlgn="base" latinLnBrk="0" hangingPunct="1">
                  <a:lnSpc>
                    <a:spcPct val="100000"/>
                  </a:lnSpc>
                  <a:spcBef>
                    <a:spcPct val="0"/>
                  </a:spcBef>
                  <a:spcAft>
                    <a:spcPts val="1000"/>
                  </a:spcAft>
                  <a:tabLst/>
                </a:pPr>
                <a:r>
                  <a:rPr kumimoji="0" lang="fr-FR" sz="1400" b="0" i="0" u="none" strike="noStrike" cap="none" normalizeH="0" baseline="0" dirty="0" smtClean="0">
                    <a:ln>
                      <a:noFill/>
                    </a:ln>
                    <a:solidFill>
                      <a:srgbClr val="000000"/>
                    </a:solidFill>
                    <a:effectLst/>
                    <a:latin typeface="Comic Sans MS" pitchFamily="66" charset="0"/>
                    <a:cs typeface="Arial" pitchFamily="34" charset="0"/>
                  </a:rPr>
                  <a:t>On remplace la force par ses 2 composantes,  et , puis on fait la somme des moments en A engendrés par ces deux forces (attention en faisant la somme, au signe de ces 2 moments).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31829" name="Object 85"/>
            <p:cNvGraphicFramePr>
              <a:graphicFrameLocks noChangeAspect="1"/>
            </p:cNvGraphicFramePr>
            <p:nvPr/>
          </p:nvGraphicFramePr>
          <p:xfrm>
            <a:off x="3275856" y="6237312"/>
            <a:ext cx="2381250" cy="457200"/>
          </p:xfrm>
          <a:graphic>
            <a:graphicData uri="http://schemas.openxmlformats.org/presentationml/2006/ole">
              <p:oleObj spid="_x0000_s31829" r:id="rId11" imgW="1409088" imgH="266584"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745"/>
                                        </p:tgtEl>
                                        <p:attrNameLst>
                                          <p:attrName>style.visibility</p:attrName>
                                        </p:attrNameLst>
                                      </p:cBhvr>
                                      <p:to>
                                        <p:strVal val="visible"/>
                                      </p:to>
                                    </p:set>
                                    <p:animEffect transition="in" filter="box(in)">
                                      <p:cBhvr>
                                        <p:cTn id="22" dur="500"/>
                                        <p:tgtEl>
                                          <p:spTgt spid="317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747"/>
                                        </p:tgtEl>
                                        <p:attrNameLst>
                                          <p:attrName>style.visibility</p:attrName>
                                        </p:attrNameLst>
                                      </p:cBhvr>
                                      <p:to>
                                        <p:strVal val="visible"/>
                                      </p:to>
                                    </p:set>
                                    <p:animEffect transition="in" filter="box(in)">
                                      <p:cBhvr>
                                        <p:cTn id="27" dur="500"/>
                                        <p:tgtEl>
                                          <p:spTgt spid="3174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checkerboard(across)">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blinds(horizontal)">
                                      <p:cBhvr>
                                        <p:cTn id="3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e 109"/>
          <p:cNvGrpSpPr/>
          <p:nvPr/>
        </p:nvGrpSpPr>
        <p:grpSpPr>
          <a:xfrm>
            <a:off x="251520" y="1700808"/>
            <a:ext cx="8417125" cy="2520280"/>
            <a:chOff x="251520" y="1700808"/>
            <a:chExt cx="8417125" cy="2520280"/>
          </a:xfrm>
        </p:grpSpPr>
        <p:graphicFrame>
          <p:nvGraphicFramePr>
            <p:cNvPr id="83" name="Object 76"/>
            <p:cNvGraphicFramePr>
              <a:graphicFrameLocks noChangeAspect="1"/>
            </p:cNvGraphicFramePr>
            <p:nvPr/>
          </p:nvGraphicFramePr>
          <p:xfrm>
            <a:off x="2771800" y="3284307"/>
            <a:ext cx="323528" cy="539213"/>
          </p:xfrm>
          <a:graphic>
            <a:graphicData uri="http://schemas.openxmlformats.org/presentationml/2006/ole">
              <p:oleObj spid="_x0000_s32803" r:id="rId3" imgW="114201" imgH="190335" progId="">
                <p:embed/>
              </p:oleObj>
            </a:graphicData>
          </a:graphic>
        </p:graphicFrame>
        <p:sp>
          <p:nvSpPr>
            <p:cNvPr id="38" name="Line 6"/>
            <p:cNvSpPr>
              <a:spLocks noChangeShapeType="1"/>
            </p:cNvSpPr>
            <p:nvPr/>
          </p:nvSpPr>
          <p:spPr bwMode="auto">
            <a:xfrm rot="5400000" flipH="1" flipV="1">
              <a:off x="3347575" y="3810544"/>
              <a:ext cx="827" cy="331885"/>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7"/>
            <p:cNvSpPr>
              <a:spLocks/>
            </p:cNvSpPr>
            <p:nvPr/>
          </p:nvSpPr>
          <p:spPr bwMode="auto">
            <a:xfrm rot="1718930">
              <a:off x="5306033" y="2274801"/>
              <a:ext cx="1780516" cy="1751297"/>
            </a:xfrm>
            <a:custGeom>
              <a:avLst/>
              <a:gdLst/>
              <a:ahLst/>
              <a:cxnLst>
                <a:cxn ang="0">
                  <a:pos x="930" y="75"/>
                </a:cxn>
                <a:cxn ang="0">
                  <a:pos x="1275" y="90"/>
                </a:cxn>
                <a:cxn ang="0">
                  <a:pos x="1320" y="105"/>
                </a:cxn>
                <a:cxn ang="0">
                  <a:pos x="1395" y="180"/>
                </a:cxn>
                <a:cxn ang="0">
                  <a:pos x="1455" y="270"/>
                </a:cxn>
                <a:cxn ang="0">
                  <a:pos x="1590" y="330"/>
                </a:cxn>
                <a:cxn ang="0">
                  <a:pos x="1740" y="375"/>
                </a:cxn>
                <a:cxn ang="0">
                  <a:pos x="1845" y="495"/>
                </a:cxn>
                <a:cxn ang="0">
                  <a:pos x="1875" y="540"/>
                </a:cxn>
                <a:cxn ang="0">
                  <a:pos x="1905" y="630"/>
                </a:cxn>
                <a:cxn ang="0">
                  <a:pos x="1830" y="900"/>
                </a:cxn>
                <a:cxn ang="0">
                  <a:pos x="1770" y="975"/>
                </a:cxn>
                <a:cxn ang="0">
                  <a:pos x="1710" y="1050"/>
                </a:cxn>
                <a:cxn ang="0">
                  <a:pos x="1635" y="1185"/>
                </a:cxn>
                <a:cxn ang="0">
                  <a:pos x="1575" y="1395"/>
                </a:cxn>
                <a:cxn ang="0">
                  <a:pos x="1395" y="1485"/>
                </a:cxn>
                <a:cxn ang="0">
                  <a:pos x="1350" y="1500"/>
                </a:cxn>
                <a:cxn ang="0">
                  <a:pos x="1125" y="1485"/>
                </a:cxn>
                <a:cxn ang="0">
                  <a:pos x="1035" y="1455"/>
                </a:cxn>
                <a:cxn ang="0">
                  <a:pos x="990" y="1410"/>
                </a:cxn>
                <a:cxn ang="0">
                  <a:pos x="945" y="1395"/>
                </a:cxn>
                <a:cxn ang="0">
                  <a:pos x="915" y="1350"/>
                </a:cxn>
                <a:cxn ang="0">
                  <a:pos x="870" y="1320"/>
                </a:cxn>
                <a:cxn ang="0">
                  <a:pos x="810" y="1230"/>
                </a:cxn>
                <a:cxn ang="0">
                  <a:pos x="795" y="1185"/>
                </a:cxn>
                <a:cxn ang="0">
                  <a:pos x="690" y="1080"/>
                </a:cxn>
                <a:cxn ang="0">
                  <a:pos x="495" y="990"/>
                </a:cxn>
                <a:cxn ang="0">
                  <a:pos x="210" y="930"/>
                </a:cxn>
                <a:cxn ang="0">
                  <a:pos x="75" y="870"/>
                </a:cxn>
                <a:cxn ang="0">
                  <a:pos x="60" y="825"/>
                </a:cxn>
                <a:cxn ang="0">
                  <a:pos x="15" y="780"/>
                </a:cxn>
                <a:cxn ang="0">
                  <a:pos x="0" y="705"/>
                </a:cxn>
                <a:cxn ang="0">
                  <a:pos x="30" y="495"/>
                </a:cxn>
                <a:cxn ang="0">
                  <a:pos x="585" y="285"/>
                </a:cxn>
                <a:cxn ang="0">
                  <a:pos x="630" y="270"/>
                </a:cxn>
                <a:cxn ang="0">
                  <a:pos x="735" y="165"/>
                </a:cxn>
                <a:cxn ang="0">
                  <a:pos x="765" y="120"/>
                </a:cxn>
                <a:cxn ang="0">
                  <a:pos x="930" y="75"/>
                </a:cxn>
              </a:cxnLst>
              <a:rect l="0" t="0" r="r" b="b"/>
              <a:pathLst>
                <a:path w="1927" h="1500">
                  <a:moveTo>
                    <a:pt x="930" y="75"/>
                  </a:moveTo>
                  <a:cubicBezTo>
                    <a:pt x="1045" y="80"/>
                    <a:pt x="1160" y="81"/>
                    <a:pt x="1275" y="90"/>
                  </a:cubicBezTo>
                  <a:cubicBezTo>
                    <a:pt x="1291" y="91"/>
                    <a:pt x="1308" y="95"/>
                    <a:pt x="1320" y="105"/>
                  </a:cubicBezTo>
                  <a:cubicBezTo>
                    <a:pt x="1570" y="305"/>
                    <a:pt x="1125" y="0"/>
                    <a:pt x="1395" y="180"/>
                  </a:cubicBezTo>
                  <a:cubicBezTo>
                    <a:pt x="1415" y="210"/>
                    <a:pt x="1435" y="240"/>
                    <a:pt x="1455" y="270"/>
                  </a:cubicBezTo>
                  <a:cubicBezTo>
                    <a:pt x="1475" y="301"/>
                    <a:pt x="1572" y="324"/>
                    <a:pt x="1590" y="330"/>
                  </a:cubicBezTo>
                  <a:cubicBezTo>
                    <a:pt x="1640" y="347"/>
                    <a:pt x="1689" y="362"/>
                    <a:pt x="1740" y="375"/>
                  </a:cubicBezTo>
                  <a:cubicBezTo>
                    <a:pt x="1815" y="425"/>
                    <a:pt x="1775" y="390"/>
                    <a:pt x="1845" y="495"/>
                  </a:cubicBezTo>
                  <a:cubicBezTo>
                    <a:pt x="1855" y="510"/>
                    <a:pt x="1869" y="523"/>
                    <a:pt x="1875" y="540"/>
                  </a:cubicBezTo>
                  <a:cubicBezTo>
                    <a:pt x="1885" y="570"/>
                    <a:pt x="1905" y="630"/>
                    <a:pt x="1905" y="630"/>
                  </a:cubicBezTo>
                  <a:cubicBezTo>
                    <a:pt x="1895" y="756"/>
                    <a:pt x="1927" y="836"/>
                    <a:pt x="1830" y="900"/>
                  </a:cubicBezTo>
                  <a:cubicBezTo>
                    <a:pt x="1792" y="1013"/>
                    <a:pt x="1848" y="878"/>
                    <a:pt x="1770" y="975"/>
                  </a:cubicBezTo>
                  <a:cubicBezTo>
                    <a:pt x="1687" y="1079"/>
                    <a:pt x="1839" y="964"/>
                    <a:pt x="1710" y="1050"/>
                  </a:cubicBezTo>
                  <a:cubicBezTo>
                    <a:pt x="1641" y="1153"/>
                    <a:pt x="1661" y="1106"/>
                    <a:pt x="1635" y="1185"/>
                  </a:cubicBezTo>
                  <a:cubicBezTo>
                    <a:pt x="1628" y="1243"/>
                    <a:pt x="1629" y="1348"/>
                    <a:pt x="1575" y="1395"/>
                  </a:cubicBezTo>
                  <a:cubicBezTo>
                    <a:pt x="1503" y="1458"/>
                    <a:pt x="1480" y="1457"/>
                    <a:pt x="1395" y="1485"/>
                  </a:cubicBezTo>
                  <a:cubicBezTo>
                    <a:pt x="1380" y="1490"/>
                    <a:pt x="1350" y="1500"/>
                    <a:pt x="1350" y="1500"/>
                  </a:cubicBezTo>
                  <a:cubicBezTo>
                    <a:pt x="1275" y="1495"/>
                    <a:pt x="1199" y="1496"/>
                    <a:pt x="1125" y="1485"/>
                  </a:cubicBezTo>
                  <a:cubicBezTo>
                    <a:pt x="1094" y="1481"/>
                    <a:pt x="1035" y="1455"/>
                    <a:pt x="1035" y="1455"/>
                  </a:cubicBezTo>
                  <a:cubicBezTo>
                    <a:pt x="1020" y="1440"/>
                    <a:pt x="1008" y="1422"/>
                    <a:pt x="990" y="1410"/>
                  </a:cubicBezTo>
                  <a:cubicBezTo>
                    <a:pt x="977" y="1401"/>
                    <a:pt x="957" y="1405"/>
                    <a:pt x="945" y="1395"/>
                  </a:cubicBezTo>
                  <a:cubicBezTo>
                    <a:pt x="931" y="1384"/>
                    <a:pt x="928" y="1363"/>
                    <a:pt x="915" y="1350"/>
                  </a:cubicBezTo>
                  <a:cubicBezTo>
                    <a:pt x="902" y="1337"/>
                    <a:pt x="885" y="1330"/>
                    <a:pt x="870" y="1320"/>
                  </a:cubicBezTo>
                  <a:cubicBezTo>
                    <a:pt x="834" y="1213"/>
                    <a:pt x="885" y="1342"/>
                    <a:pt x="810" y="1230"/>
                  </a:cubicBezTo>
                  <a:cubicBezTo>
                    <a:pt x="801" y="1217"/>
                    <a:pt x="803" y="1199"/>
                    <a:pt x="795" y="1185"/>
                  </a:cubicBezTo>
                  <a:cubicBezTo>
                    <a:pt x="740" y="1087"/>
                    <a:pt x="763" y="1104"/>
                    <a:pt x="690" y="1080"/>
                  </a:cubicBezTo>
                  <a:cubicBezTo>
                    <a:pt x="638" y="1002"/>
                    <a:pt x="594" y="1015"/>
                    <a:pt x="495" y="990"/>
                  </a:cubicBezTo>
                  <a:cubicBezTo>
                    <a:pt x="401" y="966"/>
                    <a:pt x="304" y="954"/>
                    <a:pt x="210" y="930"/>
                  </a:cubicBezTo>
                  <a:cubicBezTo>
                    <a:pt x="160" y="917"/>
                    <a:pt x="124" y="886"/>
                    <a:pt x="75" y="870"/>
                  </a:cubicBezTo>
                  <a:cubicBezTo>
                    <a:pt x="70" y="855"/>
                    <a:pt x="69" y="838"/>
                    <a:pt x="60" y="825"/>
                  </a:cubicBezTo>
                  <a:cubicBezTo>
                    <a:pt x="48" y="807"/>
                    <a:pt x="24" y="799"/>
                    <a:pt x="15" y="780"/>
                  </a:cubicBezTo>
                  <a:cubicBezTo>
                    <a:pt x="4" y="757"/>
                    <a:pt x="5" y="730"/>
                    <a:pt x="0" y="705"/>
                  </a:cubicBezTo>
                  <a:cubicBezTo>
                    <a:pt x="0" y="702"/>
                    <a:pt x="16" y="526"/>
                    <a:pt x="30" y="495"/>
                  </a:cubicBezTo>
                  <a:cubicBezTo>
                    <a:pt x="128" y="280"/>
                    <a:pt x="391" y="296"/>
                    <a:pt x="585" y="285"/>
                  </a:cubicBezTo>
                  <a:cubicBezTo>
                    <a:pt x="600" y="280"/>
                    <a:pt x="619" y="281"/>
                    <a:pt x="630" y="270"/>
                  </a:cubicBezTo>
                  <a:cubicBezTo>
                    <a:pt x="750" y="150"/>
                    <a:pt x="633" y="199"/>
                    <a:pt x="735" y="165"/>
                  </a:cubicBezTo>
                  <a:cubicBezTo>
                    <a:pt x="745" y="150"/>
                    <a:pt x="748" y="126"/>
                    <a:pt x="765" y="120"/>
                  </a:cubicBezTo>
                  <a:cubicBezTo>
                    <a:pt x="973" y="44"/>
                    <a:pt x="850" y="155"/>
                    <a:pt x="930" y="75"/>
                  </a:cubicBezTo>
                  <a:close/>
                </a:path>
              </a:pathLst>
            </a:custGeom>
            <a:solidFill>
              <a:srgbClr val="99CCFF"/>
            </a:solidFill>
            <a:ln w="9525">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grpSp>
          <p:nvGrpSpPr>
            <p:cNvPr id="40" name="Group 8"/>
            <p:cNvGrpSpPr>
              <a:grpSpLocks/>
            </p:cNvGrpSpPr>
            <p:nvPr/>
          </p:nvGrpSpPr>
          <p:grpSpPr bwMode="auto">
            <a:xfrm>
              <a:off x="589385" y="2685752"/>
              <a:ext cx="3235128" cy="575497"/>
              <a:chOff x="39" y="12064"/>
              <a:chExt cx="6518" cy="1049"/>
            </a:xfrm>
          </p:grpSpPr>
          <p:sp>
            <p:nvSpPr>
              <p:cNvPr id="101" name="Rectangle 9"/>
              <p:cNvSpPr>
                <a:spLocks noChangeArrowheads="1"/>
              </p:cNvSpPr>
              <p:nvPr/>
            </p:nvSpPr>
            <p:spPr bwMode="auto">
              <a:xfrm>
                <a:off x="42" y="12429"/>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 name="Line 10"/>
              <p:cNvSpPr>
                <a:spLocks noChangeShapeType="1"/>
              </p:cNvSpPr>
              <p:nvPr/>
            </p:nvSpPr>
            <p:spPr bwMode="auto">
              <a:xfrm>
                <a:off x="47" y="12439"/>
                <a:ext cx="1218" cy="30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Line 11"/>
              <p:cNvSpPr>
                <a:spLocks noChangeShapeType="1"/>
              </p:cNvSpPr>
              <p:nvPr/>
            </p:nvSpPr>
            <p:spPr bwMode="auto">
              <a:xfrm flipH="1">
                <a:off x="39" y="12422"/>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Rectangle 12"/>
              <p:cNvSpPr>
                <a:spLocks noChangeArrowheads="1"/>
              </p:cNvSpPr>
              <p:nvPr/>
            </p:nvSpPr>
            <p:spPr bwMode="auto">
              <a:xfrm>
                <a:off x="5319" y="12430"/>
                <a:ext cx="1225" cy="315"/>
              </a:xfrm>
              <a:prstGeom prst="rect">
                <a:avLst/>
              </a:prstGeom>
              <a:solidFill>
                <a:srgbClr val="00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5" name="Rectangle 13"/>
              <p:cNvSpPr>
                <a:spLocks noChangeArrowheads="1"/>
              </p:cNvSpPr>
              <p:nvPr/>
            </p:nvSpPr>
            <p:spPr bwMode="auto">
              <a:xfrm>
                <a:off x="3738" y="12373"/>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6" name="Rectangle 14"/>
              <p:cNvSpPr>
                <a:spLocks noChangeArrowheads="1"/>
              </p:cNvSpPr>
              <p:nvPr/>
            </p:nvSpPr>
            <p:spPr bwMode="auto">
              <a:xfrm>
                <a:off x="1260" y="12372"/>
                <a:ext cx="1585" cy="437"/>
              </a:xfrm>
              <a:prstGeom prst="rect">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7" name="Oval 15"/>
              <p:cNvSpPr>
                <a:spLocks noChangeArrowheads="1"/>
              </p:cNvSpPr>
              <p:nvPr/>
            </p:nvSpPr>
            <p:spPr bwMode="auto">
              <a:xfrm>
                <a:off x="2773" y="12064"/>
                <a:ext cx="1049" cy="1049"/>
              </a:xfrm>
              <a:prstGeom prst="ellipse">
                <a:avLst/>
              </a:prstGeom>
              <a:solidFill>
                <a:srgbClr val="00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 name="Line 16"/>
              <p:cNvSpPr>
                <a:spLocks noChangeShapeType="1"/>
              </p:cNvSpPr>
              <p:nvPr/>
            </p:nvSpPr>
            <p:spPr bwMode="auto">
              <a:xfrm>
                <a:off x="5324" y="12424"/>
                <a:ext cx="1233"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Line 17"/>
              <p:cNvSpPr>
                <a:spLocks noChangeShapeType="1"/>
              </p:cNvSpPr>
              <p:nvPr/>
            </p:nvSpPr>
            <p:spPr bwMode="auto">
              <a:xfrm flipH="1">
                <a:off x="5324" y="12431"/>
                <a:ext cx="1225" cy="3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41" name="Oval 18"/>
            <p:cNvSpPr>
              <a:spLocks noChangeArrowheads="1"/>
            </p:cNvSpPr>
            <p:nvPr/>
          </p:nvSpPr>
          <p:spPr bwMode="auto">
            <a:xfrm>
              <a:off x="2178544" y="2943734"/>
              <a:ext cx="53072" cy="5870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Text Box 19"/>
            <p:cNvSpPr txBox="1">
              <a:spLocks noChangeArrowheads="1"/>
            </p:cNvSpPr>
            <p:nvPr/>
          </p:nvSpPr>
          <p:spPr bwMode="auto">
            <a:xfrm>
              <a:off x="1958035" y="2779188"/>
              <a:ext cx="294510" cy="300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Oval 20"/>
            <p:cNvSpPr>
              <a:spLocks noChangeArrowheads="1"/>
            </p:cNvSpPr>
            <p:nvPr/>
          </p:nvSpPr>
          <p:spPr bwMode="auto">
            <a:xfrm>
              <a:off x="3488890" y="2953656"/>
              <a:ext cx="53072" cy="58707"/>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Text Box 21"/>
            <p:cNvSpPr txBox="1">
              <a:spLocks noChangeArrowheads="1"/>
            </p:cNvSpPr>
            <p:nvPr/>
          </p:nvSpPr>
          <p:spPr bwMode="auto">
            <a:xfrm>
              <a:off x="3468708" y="2693194"/>
              <a:ext cx="294510" cy="300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5" name="Group 22"/>
            <p:cNvGrpSpPr>
              <a:grpSpLocks/>
            </p:cNvGrpSpPr>
            <p:nvPr/>
          </p:nvGrpSpPr>
          <p:grpSpPr bwMode="auto">
            <a:xfrm>
              <a:off x="3248199" y="2968540"/>
              <a:ext cx="231721" cy="1045155"/>
              <a:chOff x="4339" y="9508"/>
              <a:chExt cx="310" cy="1264"/>
            </a:xfrm>
          </p:grpSpPr>
          <p:sp>
            <p:nvSpPr>
              <p:cNvPr id="99" name="AutoShape 23"/>
              <p:cNvSpPr>
                <a:spLocks noChangeArrowheads="1"/>
              </p:cNvSpPr>
              <p:nvPr/>
            </p:nvSpPr>
            <p:spPr bwMode="auto">
              <a:xfrm rot="-4105722">
                <a:off x="3799" y="10048"/>
                <a:ext cx="1264" cy="184"/>
              </a:xfrm>
              <a:prstGeom prst="rightArrow">
                <a:avLst>
                  <a:gd name="adj1" fmla="val 58694"/>
                  <a:gd name="adj2" fmla="val 122285"/>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0" name="Line 24"/>
              <p:cNvSpPr>
                <a:spLocks noChangeShapeType="1"/>
              </p:cNvSpPr>
              <p:nvPr/>
            </p:nvSpPr>
            <p:spPr bwMode="auto">
              <a:xfrm flipH="1" flipV="1">
                <a:off x="4488" y="9722"/>
                <a:ext cx="161" cy="62"/>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46" name="Text Box 25"/>
            <p:cNvSpPr txBox="1">
              <a:spLocks noChangeArrowheads="1"/>
            </p:cNvSpPr>
            <p:nvPr/>
          </p:nvSpPr>
          <p:spPr bwMode="auto">
            <a:xfrm>
              <a:off x="2769807" y="3779693"/>
              <a:ext cx="328895" cy="439065"/>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 Box 26"/>
            <p:cNvSpPr txBox="1">
              <a:spLocks noChangeArrowheads="1"/>
            </p:cNvSpPr>
            <p:nvPr/>
          </p:nvSpPr>
          <p:spPr bwMode="auto">
            <a:xfrm>
              <a:off x="5804608" y="3667239"/>
              <a:ext cx="358794" cy="397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Oval 27"/>
            <p:cNvSpPr>
              <a:spLocks noChangeArrowheads="1"/>
            </p:cNvSpPr>
            <p:nvPr/>
          </p:nvSpPr>
          <p:spPr bwMode="auto">
            <a:xfrm>
              <a:off x="5923458" y="3650702"/>
              <a:ext cx="58304" cy="644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Line 28"/>
            <p:cNvSpPr>
              <a:spLocks noChangeShapeType="1"/>
            </p:cNvSpPr>
            <p:nvPr/>
          </p:nvSpPr>
          <p:spPr bwMode="auto">
            <a:xfrm flipH="1" flipV="1">
              <a:off x="3110661" y="2979289"/>
              <a:ext cx="2242" cy="968257"/>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Text Box 29"/>
            <p:cNvSpPr txBox="1">
              <a:spLocks noChangeArrowheads="1"/>
            </p:cNvSpPr>
            <p:nvPr/>
          </p:nvSpPr>
          <p:spPr bwMode="auto">
            <a:xfrm>
              <a:off x="6254595" y="2676657"/>
              <a:ext cx="358794" cy="309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Oval 30"/>
            <p:cNvSpPr>
              <a:spLocks noChangeArrowheads="1"/>
            </p:cNvSpPr>
            <p:nvPr/>
          </p:nvSpPr>
          <p:spPr bwMode="auto">
            <a:xfrm>
              <a:off x="6497529" y="2664254"/>
              <a:ext cx="58304" cy="6449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AutoShape 31"/>
            <p:cNvSpPr>
              <a:spLocks noChangeArrowheads="1"/>
            </p:cNvSpPr>
            <p:nvPr/>
          </p:nvSpPr>
          <p:spPr bwMode="auto">
            <a:xfrm rot="20163728">
              <a:off x="6490801" y="2412060"/>
              <a:ext cx="944825" cy="152143"/>
            </a:xfrm>
            <a:prstGeom prst="rightArrow">
              <a:avLst>
                <a:gd name="adj1" fmla="val 58694"/>
                <a:gd name="adj2" fmla="val 122285"/>
              </a:avLst>
            </a:prstGeom>
            <a:solidFill>
              <a:srgbClr val="FFFFFF"/>
            </a:solidFill>
            <a:ln w="317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3" name="Line 32"/>
            <p:cNvSpPr>
              <a:spLocks noChangeShapeType="1"/>
            </p:cNvSpPr>
            <p:nvPr/>
          </p:nvSpPr>
          <p:spPr bwMode="auto">
            <a:xfrm rot="2669450" flipH="1" flipV="1">
              <a:off x="7176995" y="2316144"/>
              <a:ext cx="120346" cy="51266"/>
            </a:xfrm>
            <a:prstGeom prst="lin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4" name="Text Box 33"/>
            <p:cNvSpPr txBox="1">
              <a:spLocks noChangeArrowheads="1"/>
            </p:cNvSpPr>
            <p:nvPr/>
          </p:nvSpPr>
          <p:spPr bwMode="auto">
            <a:xfrm>
              <a:off x="7327988" y="1929172"/>
              <a:ext cx="328895" cy="468005"/>
            </a:xfrm>
            <a:prstGeom prst="rect">
              <a:avLst/>
            </a:prstGeom>
            <a:noFill/>
            <a:ln w="9525">
              <a:noFill/>
              <a:miter lim="800000"/>
              <a:headEnd/>
              <a:tailEnd/>
            </a:ln>
          </p:spPr>
          <p:txBody>
            <a:bodyPr vert="horz" wrap="none" lIns="51846" tIns="25923" rIns="51846" bIns="2592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34"/>
            <p:cNvSpPr>
              <a:spLocks noChangeArrowheads="1"/>
            </p:cNvSpPr>
            <p:nvPr/>
          </p:nvSpPr>
          <p:spPr bwMode="auto">
            <a:xfrm>
              <a:off x="251520" y="1703438"/>
              <a:ext cx="4179952" cy="2514492"/>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6" name="Rectangle 35"/>
            <p:cNvSpPr>
              <a:spLocks noChangeArrowheads="1"/>
            </p:cNvSpPr>
            <p:nvPr/>
          </p:nvSpPr>
          <p:spPr bwMode="auto">
            <a:xfrm>
              <a:off x="4425904" y="1700808"/>
              <a:ext cx="4242741" cy="2520280"/>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7" name="Text Box 36"/>
            <p:cNvSpPr txBox="1">
              <a:spLocks noChangeArrowheads="1"/>
            </p:cNvSpPr>
            <p:nvPr/>
          </p:nvSpPr>
          <p:spPr bwMode="auto">
            <a:xfrm>
              <a:off x="253015" y="3961603"/>
              <a:ext cx="739266" cy="253847"/>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Clef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Text Box 37"/>
            <p:cNvSpPr txBox="1">
              <a:spLocks noChangeArrowheads="1"/>
            </p:cNvSpPr>
            <p:nvPr/>
          </p:nvSpPr>
          <p:spPr bwMode="auto">
            <a:xfrm>
              <a:off x="4432220" y="3961603"/>
              <a:ext cx="1013594" cy="253847"/>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Cas général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9" name="Group 38"/>
            <p:cNvGrpSpPr>
              <a:grpSpLocks/>
            </p:cNvGrpSpPr>
            <p:nvPr/>
          </p:nvGrpSpPr>
          <p:grpSpPr bwMode="auto">
            <a:xfrm>
              <a:off x="1997652" y="1820026"/>
              <a:ext cx="2301515" cy="1216316"/>
              <a:chOff x="2666" y="8119"/>
              <a:chExt cx="3079" cy="1471"/>
            </a:xfrm>
          </p:grpSpPr>
          <p:sp>
            <p:nvSpPr>
              <p:cNvPr id="95" name="Line 39"/>
              <p:cNvSpPr>
                <a:spLocks noChangeShapeType="1"/>
              </p:cNvSpPr>
              <p:nvPr/>
            </p:nvSpPr>
            <p:spPr bwMode="auto">
              <a:xfrm>
                <a:off x="2931" y="9513"/>
                <a:ext cx="2711"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96" name="Line 40"/>
              <p:cNvSpPr>
                <a:spLocks noChangeShapeType="1"/>
              </p:cNvSpPr>
              <p:nvPr/>
            </p:nvSpPr>
            <p:spPr bwMode="auto">
              <a:xfrm rot="-5400000">
                <a:off x="2297" y="8863"/>
                <a:ext cx="1287"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97" name="Text Box 41"/>
              <p:cNvSpPr txBox="1">
                <a:spLocks noChangeArrowheads="1"/>
              </p:cNvSpPr>
              <p:nvPr/>
            </p:nvSpPr>
            <p:spPr bwMode="auto">
              <a:xfrm>
                <a:off x="2666" y="8119"/>
                <a:ext cx="275"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Text Box 42"/>
              <p:cNvSpPr txBox="1">
                <a:spLocks noChangeArrowheads="1"/>
              </p:cNvSpPr>
              <p:nvPr/>
            </p:nvSpPr>
            <p:spPr bwMode="auto">
              <a:xfrm>
                <a:off x="5470" y="9214"/>
                <a:ext cx="275"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0" name="Line 43"/>
            <p:cNvSpPr>
              <a:spLocks noChangeShapeType="1"/>
            </p:cNvSpPr>
            <p:nvPr/>
          </p:nvSpPr>
          <p:spPr bwMode="auto">
            <a:xfrm>
              <a:off x="5951115" y="3687911"/>
              <a:ext cx="1682595"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61" name="Line 44"/>
            <p:cNvSpPr>
              <a:spLocks noChangeShapeType="1"/>
            </p:cNvSpPr>
            <p:nvPr/>
          </p:nvSpPr>
          <p:spPr bwMode="auto">
            <a:xfrm rot="16200000">
              <a:off x="5058963" y="2789110"/>
              <a:ext cx="1799255" cy="0"/>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62" name="Text Box 45"/>
            <p:cNvSpPr txBox="1">
              <a:spLocks noChangeArrowheads="1"/>
            </p:cNvSpPr>
            <p:nvPr/>
          </p:nvSpPr>
          <p:spPr bwMode="auto">
            <a:xfrm>
              <a:off x="5764243" y="1826641"/>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Text Box 46"/>
            <p:cNvSpPr txBox="1">
              <a:spLocks noChangeArrowheads="1"/>
            </p:cNvSpPr>
            <p:nvPr/>
          </p:nvSpPr>
          <p:spPr bwMode="auto">
            <a:xfrm>
              <a:off x="7458051" y="3454735"/>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4" name="Group 47"/>
            <p:cNvGrpSpPr>
              <a:grpSpLocks/>
            </p:cNvGrpSpPr>
            <p:nvPr/>
          </p:nvGrpSpPr>
          <p:grpSpPr bwMode="auto">
            <a:xfrm>
              <a:off x="3481415" y="2995826"/>
              <a:ext cx="68769" cy="988102"/>
              <a:chOff x="4659" y="9557"/>
              <a:chExt cx="92" cy="1195"/>
            </a:xfrm>
          </p:grpSpPr>
          <p:sp>
            <p:nvSpPr>
              <p:cNvPr id="93" name="AutoShape 48"/>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4" name="Line 49"/>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5" name="Group 50"/>
            <p:cNvGrpSpPr>
              <a:grpSpLocks/>
            </p:cNvGrpSpPr>
            <p:nvPr/>
          </p:nvGrpSpPr>
          <p:grpSpPr bwMode="auto">
            <a:xfrm>
              <a:off x="6475852" y="2268186"/>
              <a:ext cx="62789" cy="399375"/>
              <a:chOff x="4659" y="9557"/>
              <a:chExt cx="92" cy="1195"/>
            </a:xfrm>
          </p:grpSpPr>
          <p:sp>
            <p:nvSpPr>
              <p:cNvPr id="91" name="AutoShape 51"/>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2" name="Line 52"/>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6" name="Group 53"/>
            <p:cNvGrpSpPr>
              <a:grpSpLocks/>
            </p:cNvGrpSpPr>
            <p:nvPr/>
          </p:nvGrpSpPr>
          <p:grpSpPr bwMode="auto">
            <a:xfrm rot="5400000">
              <a:off x="3265080" y="2777897"/>
              <a:ext cx="84340" cy="396169"/>
              <a:chOff x="4659" y="9557"/>
              <a:chExt cx="92" cy="1195"/>
            </a:xfrm>
          </p:grpSpPr>
          <p:sp>
            <p:nvSpPr>
              <p:cNvPr id="89" name="AutoShape 54"/>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0" name="Line 55"/>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67" name="Text Box 56"/>
            <p:cNvSpPr txBox="1">
              <a:spLocks noChangeArrowheads="1"/>
            </p:cNvSpPr>
            <p:nvPr/>
          </p:nvSpPr>
          <p:spPr bwMode="auto">
            <a:xfrm>
              <a:off x="3502345" y="3368742"/>
              <a:ext cx="316935" cy="398548"/>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57"/>
            <p:cNvSpPr txBox="1">
              <a:spLocks noChangeArrowheads="1"/>
            </p:cNvSpPr>
            <p:nvPr/>
          </p:nvSpPr>
          <p:spPr bwMode="auto">
            <a:xfrm>
              <a:off x="3142056" y="2558415"/>
              <a:ext cx="287783" cy="38614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58"/>
            <p:cNvSpPr txBox="1">
              <a:spLocks noChangeArrowheads="1"/>
            </p:cNvSpPr>
            <p:nvPr/>
          </p:nvSpPr>
          <p:spPr bwMode="auto">
            <a:xfrm>
              <a:off x="7087297" y="2722134"/>
              <a:ext cx="287783" cy="386145"/>
            </a:xfrm>
            <a:prstGeom prst="rect">
              <a:avLst/>
            </a:prstGeom>
            <a:noFill/>
            <a:ln w="9525">
              <a:noFill/>
              <a:miter lim="800000"/>
              <a:headEnd/>
              <a:tailEnd/>
            </a:ln>
          </p:spPr>
          <p:txBody>
            <a:bodyPr vert="horz" wrap="square" lIns="51846" tIns="25923" rIns="51846" bIns="2592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Text Box 59"/>
            <p:cNvSpPr txBox="1">
              <a:spLocks noChangeArrowheads="1"/>
            </p:cNvSpPr>
            <p:nvPr/>
          </p:nvSpPr>
          <p:spPr bwMode="auto">
            <a:xfrm>
              <a:off x="6239645" y="1993668"/>
              <a:ext cx="316935" cy="398548"/>
            </a:xfrm>
            <a:prstGeom prst="rect">
              <a:avLst/>
            </a:prstGeom>
            <a:noFill/>
            <a:ln w="9525">
              <a:noFill/>
              <a:miter lim="800000"/>
              <a:headEnd/>
              <a:tailEnd/>
            </a:ln>
          </p:spPr>
          <p:txBody>
            <a:bodyPr vert="horz" wrap="none" lIns="51846" tIns="25923" rIns="51846" bIns="2592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Line 60"/>
            <p:cNvSpPr>
              <a:spLocks noChangeShapeType="1"/>
            </p:cNvSpPr>
            <p:nvPr/>
          </p:nvSpPr>
          <p:spPr bwMode="auto">
            <a:xfrm rot="5400000" flipH="1" flipV="1">
              <a:off x="6948972" y="1849282"/>
              <a:ext cx="827" cy="846904"/>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72" name="Group 61"/>
            <p:cNvGrpSpPr>
              <a:grpSpLocks/>
            </p:cNvGrpSpPr>
            <p:nvPr/>
          </p:nvGrpSpPr>
          <p:grpSpPr bwMode="auto">
            <a:xfrm rot="5400000">
              <a:off x="6938084" y="2290503"/>
              <a:ext cx="71937" cy="825227"/>
              <a:chOff x="4659" y="9557"/>
              <a:chExt cx="92" cy="1195"/>
            </a:xfrm>
          </p:grpSpPr>
          <p:sp>
            <p:nvSpPr>
              <p:cNvPr id="87" name="AutoShape 62"/>
              <p:cNvSpPr>
                <a:spLocks noChangeArrowheads="1"/>
              </p:cNvSpPr>
              <p:nvPr/>
            </p:nvSpPr>
            <p:spPr bwMode="auto">
              <a:xfrm rot="16200000">
                <a:off x="4107" y="10109"/>
                <a:ext cx="1195" cy="92"/>
              </a:xfrm>
              <a:prstGeom prst="rightArrow">
                <a:avLst>
                  <a:gd name="adj1" fmla="val 58694"/>
                  <a:gd name="adj2" fmla="val 231219"/>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 name="Line 63"/>
              <p:cNvSpPr>
                <a:spLocks noChangeShapeType="1"/>
              </p:cNvSpPr>
              <p:nvPr/>
            </p:nvSpPr>
            <p:spPr bwMode="auto">
              <a:xfrm rot="-1270928" flipH="1" flipV="1">
                <a:off x="4665" y="9754"/>
                <a:ext cx="73" cy="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73" name="Line 64"/>
            <p:cNvSpPr>
              <a:spLocks noChangeShapeType="1"/>
            </p:cNvSpPr>
            <p:nvPr/>
          </p:nvSpPr>
          <p:spPr bwMode="auto">
            <a:xfrm flipH="1" flipV="1">
              <a:off x="7393019" y="2289685"/>
              <a:ext cx="747" cy="39772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74" name="Line 65"/>
            <p:cNvSpPr>
              <a:spLocks noChangeShapeType="1"/>
            </p:cNvSpPr>
            <p:nvPr/>
          </p:nvSpPr>
          <p:spPr bwMode="auto">
            <a:xfrm>
              <a:off x="6520701" y="2763477"/>
              <a:ext cx="0" cy="671413"/>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Line 66"/>
            <p:cNvSpPr>
              <a:spLocks noChangeShapeType="1"/>
            </p:cNvSpPr>
            <p:nvPr/>
          </p:nvSpPr>
          <p:spPr bwMode="auto">
            <a:xfrm>
              <a:off x="5957095" y="3308381"/>
              <a:ext cx="566596" cy="0"/>
            </a:xfrm>
            <a:prstGeom prst="line">
              <a:avLst/>
            </a:prstGeom>
            <a:noFill/>
            <a:ln w="3175">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76" name="Text Box 67"/>
            <p:cNvSpPr txBox="1">
              <a:spLocks noChangeArrowheads="1"/>
            </p:cNvSpPr>
            <p:nvPr/>
          </p:nvSpPr>
          <p:spPr bwMode="auto">
            <a:xfrm>
              <a:off x="6140977" y="3067763"/>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smtClean="0">
                  <a:ln>
                    <a:noFill/>
                  </a:ln>
                  <a:solidFill>
                    <a:schemeClr val="tx1"/>
                  </a:solidFill>
                  <a:effectLst/>
                  <a:latin typeface="Comic Sans MS" pitchFamily="66" charset="0"/>
                  <a:cs typeface="Arial" pitchFamily="34" charset="0"/>
                </a:rPr>
                <a:t>d</a:t>
              </a:r>
              <a:r>
                <a:rPr kumimoji="0" lang="fr-FR" sz="900" b="0" i="0" u="none" strike="noStrike" cap="none" normalizeH="0" baseline="-25000" smtClean="0">
                  <a:ln>
                    <a:noFill/>
                  </a:ln>
                  <a:solidFill>
                    <a:schemeClr val="tx1"/>
                  </a:solidFill>
                  <a:effectLst/>
                  <a:latin typeface="Comic Sans MS" pitchFamily="66" charset="0"/>
                  <a:cs typeface="Arial" pitchFamily="34" charset="0"/>
                </a:rPr>
                <a:t>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68"/>
            <p:cNvSpPr>
              <a:spLocks noChangeShapeType="1"/>
            </p:cNvSpPr>
            <p:nvPr/>
          </p:nvSpPr>
          <p:spPr bwMode="auto">
            <a:xfrm rot="5400000">
              <a:off x="5758263" y="2000954"/>
              <a:ext cx="0" cy="1414247"/>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Line 69"/>
            <p:cNvSpPr>
              <a:spLocks noChangeShapeType="1"/>
            </p:cNvSpPr>
            <p:nvPr/>
          </p:nvSpPr>
          <p:spPr bwMode="auto">
            <a:xfrm rot="5400000">
              <a:off x="5514582" y="3214354"/>
              <a:ext cx="0" cy="938845"/>
            </a:xfrm>
            <a:prstGeom prst="line">
              <a:avLst/>
            </a:prstGeom>
            <a:noFill/>
            <a:ln w="317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Line 70"/>
            <p:cNvSpPr>
              <a:spLocks noChangeShapeType="1"/>
            </p:cNvSpPr>
            <p:nvPr/>
          </p:nvSpPr>
          <p:spPr bwMode="auto">
            <a:xfrm rot="16200000">
              <a:off x="4735682" y="3195100"/>
              <a:ext cx="981487" cy="0"/>
            </a:xfrm>
            <a:prstGeom prst="line">
              <a:avLst/>
            </a:prstGeom>
            <a:noFill/>
            <a:ln w="3175">
              <a:solidFill>
                <a:srgbClr val="000000"/>
              </a:solidFill>
              <a:round/>
              <a:headEnd type="arrow" w="sm" len="sm"/>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80" name="Text Box 71"/>
            <p:cNvSpPr txBox="1">
              <a:spLocks noChangeArrowheads="1"/>
            </p:cNvSpPr>
            <p:nvPr/>
          </p:nvSpPr>
          <p:spPr bwMode="auto">
            <a:xfrm>
              <a:off x="4990593" y="3093396"/>
              <a:ext cx="205559" cy="310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smtClean="0">
                  <a:ln>
                    <a:noFill/>
                  </a:ln>
                  <a:solidFill>
                    <a:schemeClr val="tx1"/>
                  </a:solidFill>
                  <a:effectLst/>
                  <a:latin typeface="Comic Sans MS" pitchFamily="66" charset="0"/>
                  <a:cs typeface="Arial" pitchFamily="34" charset="0"/>
                </a:rPr>
                <a:t>d</a:t>
              </a:r>
              <a:r>
                <a:rPr kumimoji="0" lang="fr-FR" sz="900" b="0" i="0" u="none" strike="noStrike" cap="none" normalizeH="0" baseline="-25000" smtClean="0">
                  <a:ln>
                    <a:noFill/>
                  </a:ln>
                  <a:solidFill>
                    <a:schemeClr val="tx1"/>
                  </a:solidFill>
                  <a:effectLst/>
                  <a:latin typeface="Comic Sans MS" pitchFamily="66" charset="0"/>
                  <a:cs typeface="Arial" pitchFamily="34" charset="0"/>
                </a:rPr>
                <a: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1" name="Object 72"/>
            <p:cNvGraphicFramePr>
              <a:graphicFrameLocks noChangeAspect="1"/>
            </p:cNvGraphicFramePr>
            <p:nvPr/>
          </p:nvGraphicFramePr>
          <p:xfrm>
            <a:off x="3131840" y="2284535"/>
            <a:ext cx="360040" cy="508292"/>
          </p:xfrm>
          <a:graphic>
            <a:graphicData uri="http://schemas.openxmlformats.org/presentationml/2006/ole">
              <p:oleObj spid="_x0000_s32801" r:id="rId4" imgW="152268" imgH="215713" progId="">
                <p:embed/>
              </p:oleObj>
            </a:graphicData>
          </a:graphic>
        </p:graphicFrame>
        <p:graphicFrame>
          <p:nvGraphicFramePr>
            <p:cNvPr id="82" name="Object 74"/>
            <p:cNvGraphicFramePr>
              <a:graphicFrameLocks noChangeAspect="1"/>
            </p:cNvGraphicFramePr>
            <p:nvPr/>
          </p:nvGraphicFramePr>
          <p:xfrm>
            <a:off x="3635896" y="3284307"/>
            <a:ext cx="360040" cy="571828"/>
          </p:xfrm>
          <a:graphic>
            <a:graphicData uri="http://schemas.openxmlformats.org/presentationml/2006/ole">
              <p:oleObj spid="_x0000_s32802" r:id="rId5" imgW="152334" imgH="241195" progId="">
                <p:embed/>
              </p:oleObj>
            </a:graphicData>
          </a:graphic>
        </p:graphicFrame>
        <p:graphicFrame>
          <p:nvGraphicFramePr>
            <p:cNvPr id="84" name="Object 76"/>
            <p:cNvGraphicFramePr>
              <a:graphicFrameLocks noChangeAspect="1"/>
            </p:cNvGraphicFramePr>
            <p:nvPr/>
          </p:nvGraphicFramePr>
          <p:xfrm>
            <a:off x="6876256" y="1772139"/>
            <a:ext cx="323528" cy="539213"/>
          </p:xfrm>
          <a:graphic>
            <a:graphicData uri="http://schemas.openxmlformats.org/presentationml/2006/ole">
              <p:oleObj spid="_x0000_s32804" r:id="rId6" imgW="114201" imgH="190335" progId="">
                <p:embed/>
              </p:oleObj>
            </a:graphicData>
          </a:graphic>
        </p:graphicFrame>
        <p:graphicFrame>
          <p:nvGraphicFramePr>
            <p:cNvPr id="85" name="Object 74"/>
            <p:cNvGraphicFramePr>
              <a:graphicFrameLocks noChangeAspect="1"/>
            </p:cNvGraphicFramePr>
            <p:nvPr/>
          </p:nvGraphicFramePr>
          <p:xfrm>
            <a:off x="6084168" y="1844147"/>
            <a:ext cx="360040" cy="571828"/>
          </p:xfrm>
          <a:graphic>
            <a:graphicData uri="http://schemas.openxmlformats.org/presentationml/2006/ole">
              <p:oleObj spid="_x0000_s32805" r:id="rId7" imgW="152334" imgH="241195" progId="">
                <p:embed/>
              </p:oleObj>
            </a:graphicData>
          </a:graphic>
        </p:graphicFrame>
        <p:graphicFrame>
          <p:nvGraphicFramePr>
            <p:cNvPr id="86" name="Object 72"/>
            <p:cNvGraphicFramePr>
              <a:graphicFrameLocks noChangeAspect="1"/>
            </p:cNvGraphicFramePr>
            <p:nvPr/>
          </p:nvGraphicFramePr>
          <p:xfrm>
            <a:off x="6948264" y="2708243"/>
            <a:ext cx="360040" cy="508292"/>
          </p:xfrm>
          <a:graphic>
            <a:graphicData uri="http://schemas.openxmlformats.org/presentationml/2006/ole">
              <p:oleObj spid="_x0000_s32806" r:id="rId8" imgW="152268" imgH="215713" progId="">
                <p:embed/>
              </p:oleObj>
            </a:graphicData>
          </a:graphic>
        </p:graphicFrame>
      </p:grpSp>
      <p:sp>
        <p:nvSpPr>
          <p:cNvPr id="2" name="Titre 1"/>
          <p:cNvSpPr>
            <a:spLocks noGrp="1"/>
          </p:cNvSpPr>
          <p:nvPr>
            <p:ph type="title"/>
          </p:nvPr>
        </p:nvSpPr>
        <p:spPr>
          <a:xfrm>
            <a:off x="467544" y="404664"/>
            <a:ext cx="8229600" cy="1143000"/>
          </a:xfrm>
        </p:spPr>
        <p:txBody>
          <a:bodyPr>
            <a:normAutofit fontScale="90000"/>
          </a:bodyPr>
          <a:lstStyle/>
          <a:p>
            <a:r>
              <a:rPr lang="fr-FR" dirty="0" smtClean="0"/>
              <a:t>3 – Notion de moment, de couple</a:t>
            </a:r>
            <a:endParaRPr lang="fr-FR" dirty="0"/>
          </a:p>
        </p:txBody>
      </p:sp>
      <p:sp>
        <p:nvSpPr>
          <p:cNvPr id="32798"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800"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36" name="Groupe 35"/>
          <p:cNvGrpSpPr/>
          <p:nvPr/>
        </p:nvGrpSpPr>
        <p:grpSpPr>
          <a:xfrm>
            <a:off x="179512" y="4336554"/>
            <a:ext cx="8964488" cy="2521446"/>
            <a:chOff x="179512" y="3356992"/>
            <a:chExt cx="8964488" cy="2521446"/>
          </a:xfrm>
        </p:grpSpPr>
        <p:sp>
          <p:nvSpPr>
            <p:cNvPr id="32771" name="Text Box 3"/>
            <p:cNvSpPr txBox="1">
              <a:spLocks noChangeArrowheads="1"/>
            </p:cNvSpPr>
            <p:nvPr/>
          </p:nvSpPr>
          <p:spPr bwMode="auto">
            <a:xfrm>
              <a:off x="7212666" y="3356992"/>
              <a:ext cx="1931334" cy="936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cs typeface="Arial" pitchFamily="34" charset="0"/>
                </a:rPr>
                <a:t>Inférieur à zéro globalement car </a:t>
              </a:r>
              <a:r>
                <a:rPr kumimoji="0" lang="fr-FR" sz="1200" b="0" i="0" u="none" strike="noStrike" cap="none" normalizeH="0" baseline="0" dirty="0" smtClean="0">
                  <a:ln>
                    <a:noFill/>
                  </a:ln>
                  <a:solidFill>
                    <a:srgbClr val="000000"/>
                  </a:solidFill>
                  <a:effectLst/>
                  <a:latin typeface="Comic Sans MS" pitchFamily="66" charset="0"/>
                  <a:cs typeface="Arial" pitchFamily="34" charset="0"/>
                </a:rPr>
                <a:t> à tendance à faire tourner autour de A dans le sens horaire.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179512" y="3505564"/>
              <a:ext cx="4296878" cy="2372874"/>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2773" name="Rectangle 5"/>
            <p:cNvSpPr>
              <a:spLocks noChangeArrowheads="1"/>
            </p:cNvSpPr>
            <p:nvPr/>
          </p:nvSpPr>
          <p:spPr bwMode="auto">
            <a:xfrm>
              <a:off x="4478695" y="3501008"/>
              <a:ext cx="4361424" cy="2372874"/>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2774" name="Text Box 6"/>
            <p:cNvSpPr txBox="1">
              <a:spLocks noChangeArrowheads="1"/>
            </p:cNvSpPr>
            <p:nvPr/>
          </p:nvSpPr>
          <p:spPr bwMode="auto">
            <a:xfrm>
              <a:off x="181049" y="5592308"/>
              <a:ext cx="1530647" cy="279752"/>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Application à la clef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775" name="Text Box 7"/>
            <p:cNvSpPr txBox="1">
              <a:spLocks noChangeArrowheads="1"/>
            </p:cNvSpPr>
            <p:nvPr/>
          </p:nvSpPr>
          <p:spPr bwMode="auto">
            <a:xfrm>
              <a:off x="4477158" y="5592308"/>
              <a:ext cx="1724284" cy="279752"/>
            </a:xfrm>
            <a:prstGeom prst="rect">
              <a:avLst/>
            </a:prstGeom>
            <a:solidFill>
              <a:srgbClr val="FFFFFF"/>
            </a:solidFill>
            <a:ln w="3175">
              <a:solidFill>
                <a:srgbClr val="000000"/>
              </a:solidFill>
              <a:miter lim="800000"/>
              <a:headEnd/>
              <a:tailEnd/>
            </a:ln>
            <a:effectLst>
              <a:outerShdw dist="17961" dir="189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1" u="none" strike="noStrike" cap="none" normalizeH="0" baseline="0" smtClean="0">
                  <a:ln>
                    <a:noFill/>
                  </a:ln>
                  <a:solidFill>
                    <a:schemeClr val="tx1"/>
                  </a:solidFill>
                  <a:effectLst/>
                  <a:latin typeface="Comic Sans MS" pitchFamily="66" charset="0"/>
                  <a:cs typeface="Arial" pitchFamily="34" charset="0"/>
                </a:rPr>
                <a:t>Application au cas général</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776" name="Text Box 8"/>
            <p:cNvSpPr txBox="1">
              <a:spLocks noChangeArrowheads="1"/>
            </p:cNvSpPr>
            <p:nvPr/>
          </p:nvSpPr>
          <p:spPr bwMode="auto">
            <a:xfrm>
              <a:off x="347023" y="3722440"/>
              <a:ext cx="2147671" cy="1045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777" name="Oval 9"/>
            <p:cNvSpPr>
              <a:spLocks noChangeArrowheads="1"/>
            </p:cNvSpPr>
            <p:nvPr/>
          </p:nvSpPr>
          <p:spPr bwMode="auto">
            <a:xfrm>
              <a:off x="1588753" y="4135232"/>
              <a:ext cx="176731" cy="209586"/>
            </a:xfrm>
            <a:prstGeom prst="ellips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78" name="Line 10"/>
            <p:cNvSpPr>
              <a:spLocks noChangeShapeType="1"/>
            </p:cNvSpPr>
            <p:nvPr/>
          </p:nvSpPr>
          <p:spPr bwMode="auto">
            <a:xfrm flipV="1">
              <a:off x="1677887" y="3642251"/>
              <a:ext cx="1029653" cy="5467"/>
            </a:xfrm>
            <a:prstGeom prst="line">
              <a:avLst/>
            </a:prstGeom>
            <a:noFill/>
            <a:ln w="317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2779" name="Text Box 11"/>
            <p:cNvSpPr txBox="1">
              <a:spLocks noChangeArrowheads="1"/>
            </p:cNvSpPr>
            <p:nvPr/>
          </p:nvSpPr>
          <p:spPr bwMode="auto">
            <a:xfrm>
              <a:off x="2766706" y="3541103"/>
              <a:ext cx="1665885" cy="552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rgbClr val="FF0000"/>
                  </a:solidFill>
                  <a:effectLst/>
                  <a:latin typeface="Comic Sans MS" pitchFamily="66" charset="0"/>
                  <a:cs typeface="Arial" pitchFamily="34" charset="0"/>
                </a:rPr>
                <a:t>Positif car tendance à la rotation autour de A dans le sens trigonométrique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0" name="Line 12"/>
            <p:cNvSpPr>
              <a:spLocks noChangeShapeType="1"/>
            </p:cNvSpPr>
            <p:nvPr/>
          </p:nvSpPr>
          <p:spPr bwMode="auto">
            <a:xfrm flipV="1">
              <a:off x="983255" y="4175326"/>
              <a:ext cx="576298" cy="16129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81" name="Line 13"/>
            <p:cNvSpPr>
              <a:spLocks noChangeShapeType="1"/>
            </p:cNvSpPr>
            <p:nvPr/>
          </p:nvSpPr>
          <p:spPr bwMode="auto">
            <a:xfrm>
              <a:off x="984024" y="4156191"/>
              <a:ext cx="576298" cy="16129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82" name="Text Box 14"/>
            <p:cNvSpPr txBox="1">
              <a:spLocks noChangeArrowheads="1"/>
            </p:cNvSpPr>
            <p:nvPr/>
          </p:nvSpPr>
          <p:spPr bwMode="auto">
            <a:xfrm>
              <a:off x="4616239" y="3722440"/>
              <a:ext cx="3043623" cy="7034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783" name="Oval 15"/>
            <p:cNvSpPr>
              <a:spLocks noChangeArrowheads="1"/>
            </p:cNvSpPr>
            <p:nvPr/>
          </p:nvSpPr>
          <p:spPr bwMode="auto">
            <a:xfrm>
              <a:off x="5244019" y="4161659"/>
              <a:ext cx="142153" cy="168580"/>
            </a:xfrm>
            <a:prstGeom prst="ellips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84" name="Line 16"/>
            <p:cNvSpPr>
              <a:spLocks noChangeShapeType="1"/>
            </p:cNvSpPr>
            <p:nvPr/>
          </p:nvSpPr>
          <p:spPr bwMode="auto">
            <a:xfrm>
              <a:off x="5315480" y="4321125"/>
              <a:ext cx="5379" cy="307089"/>
            </a:xfrm>
            <a:prstGeom prst="line">
              <a:avLst/>
            </a:prstGeom>
            <a:noFill/>
            <a:ln w="317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2785" name="Text Box 17"/>
            <p:cNvSpPr txBox="1">
              <a:spLocks noChangeArrowheads="1"/>
            </p:cNvSpPr>
            <p:nvPr/>
          </p:nvSpPr>
          <p:spPr bwMode="auto">
            <a:xfrm>
              <a:off x="4554767" y="4687445"/>
              <a:ext cx="1550424" cy="7799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rgbClr val="FF0000"/>
                  </a:solidFill>
                  <a:effectLst/>
                  <a:latin typeface="Comic Sans MS" pitchFamily="66" charset="0"/>
                  <a:cs typeface="Arial" pitchFamily="34" charset="0"/>
                </a:rPr>
                <a:t>Négatif car tendance à la rotation autour de A dans le sens horaire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6" name="Oval 18"/>
            <p:cNvSpPr>
              <a:spLocks noChangeArrowheads="1"/>
            </p:cNvSpPr>
            <p:nvPr/>
          </p:nvSpPr>
          <p:spPr bwMode="auto">
            <a:xfrm>
              <a:off x="6056215" y="4154368"/>
              <a:ext cx="142153" cy="168580"/>
            </a:xfrm>
            <a:prstGeom prst="ellips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87" name="Line 19"/>
            <p:cNvSpPr>
              <a:spLocks noChangeShapeType="1"/>
            </p:cNvSpPr>
            <p:nvPr/>
          </p:nvSpPr>
          <p:spPr bwMode="auto">
            <a:xfrm>
              <a:off x="6127676" y="4321125"/>
              <a:ext cx="269708" cy="328047"/>
            </a:xfrm>
            <a:prstGeom prst="line">
              <a:avLst/>
            </a:prstGeom>
            <a:noFill/>
            <a:ln w="317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32788" name="Text Box 20"/>
            <p:cNvSpPr txBox="1">
              <a:spLocks noChangeArrowheads="1"/>
            </p:cNvSpPr>
            <p:nvPr/>
          </p:nvSpPr>
          <p:spPr bwMode="auto">
            <a:xfrm>
              <a:off x="6190684" y="4693824"/>
              <a:ext cx="1585851" cy="8555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rgbClr val="FF0000"/>
                  </a:solidFill>
                  <a:effectLst/>
                  <a:latin typeface="Comic Sans MS" pitchFamily="66" charset="0"/>
                  <a:cs typeface="Arial" pitchFamily="34" charset="0"/>
                </a:rPr>
                <a:t>Positif car tendance à la rotation autour de A dans le sens trigonométrique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9" name="Text Box 21"/>
            <p:cNvSpPr txBox="1">
              <a:spLocks noChangeArrowheads="1"/>
            </p:cNvSpPr>
            <p:nvPr/>
          </p:nvSpPr>
          <p:spPr bwMode="auto">
            <a:xfrm>
              <a:off x="2378665" y="4576273"/>
              <a:ext cx="1589814" cy="7900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cs typeface="Arial" pitchFamily="34" charset="0"/>
                </a:rPr>
                <a:t>Supérieur à zéro globalement car </a:t>
              </a:r>
              <a:r>
                <a:rPr kumimoji="0" lang="fr-FR" sz="1200" b="0" i="0" u="none" strike="noStrike" cap="none" normalizeH="0" baseline="0" dirty="0" smtClean="0">
                  <a:ln>
                    <a:noFill/>
                  </a:ln>
                  <a:solidFill>
                    <a:srgbClr val="000000"/>
                  </a:solidFill>
                  <a:effectLst/>
                  <a:latin typeface="Comic Sans MS" pitchFamily="66" charset="0"/>
                  <a:cs typeface="Arial" pitchFamily="34" charset="0"/>
                </a:rPr>
                <a:t> à tendance à faire tourner autour de A dans le sens trigonométrique.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90" name="Oval 22"/>
            <p:cNvSpPr>
              <a:spLocks noChangeArrowheads="1"/>
            </p:cNvSpPr>
            <p:nvPr/>
          </p:nvSpPr>
          <p:spPr bwMode="auto">
            <a:xfrm>
              <a:off x="5226346" y="3805362"/>
              <a:ext cx="142153" cy="168580"/>
            </a:xfrm>
            <a:prstGeom prst="ellips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91" name="Line 23"/>
            <p:cNvSpPr>
              <a:spLocks noChangeShapeType="1"/>
            </p:cNvSpPr>
            <p:nvPr/>
          </p:nvSpPr>
          <p:spPr bwMode="auto">
            <a:xfrm>
              <a:off x="1677887" y="3644073"/>
              <a:ext cx="0" cy="167668"/>
            </a:xfrm>
            <a:prstGeom prst="line">
              <a:avLst/>
            </a:prstGeom>
            <a:noFill/>
            <a:ln w="3175">
              <a:solidFill>
                <a:srgbClr val="FF0000"/>
              </a:solidFill>
              <a:round/>
              <a:headEnd/>
              <a:tailEnd type="none" w="sm" len="sm"/>
            </a:ln>
          </p:spPr>
          <p:txBody>
            <a:bodyPr vert="horz" wrap="square" lIns="91440" tIns="45720" rIns="91440" bIns="45720" numCol="1" anchor="t" anchorCtr="0" compatLnSpc="1">
              <a:prstTxWarp prst="textNoShape">
                <a:avLst/>
              </a:prstTxWarp>
            </a:bodyPr>
            <a:lstStyle/>
            <a:p>
              <a:endParaRPr lang="fr-FR"/>
            </a:p>
          </p:txBody>
        </p:sp>
        <p:sp>
          <p:nvSpPr>
            <p:cNvPr id="32792" name="Oval 24"/>
            <p:cNvSpPr>
              <a:spLocks noChangeArrowheads="1"/>
            </p:cNvSpPr>
            <p:nvPr/>
          </p:nvSpPr>
          <p:spPr bwMode="auto">
            <a:xfrm>
              <a:off x="6043921" y="3798984"/>
              <a:ext cx="142153" cy="168580"/>
            </a:xfrm>
            <a:prstGeom prst="ellips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93" name="Line 25"/>
            <p:cNvSpPr>
              <a:spLocks noChangeShapeType="1"/>
            </p:cNvSpPr>
            <p:nvPr/>
          </p:nvSpPr>
          <p:spPr bwMode="auto">
            <a:xfrm>
              <a:off x="6115382" y="3968475"/>
              <a:ext cx="11526" cy="188627"/>
            </a:xfrm>
            <a:prstGeom prst="line">
              <a:avLst/>
            </a:prstGeom>
            <a:noFill/>
            <a:ln w="3175">
              <a:solidFill>
                <a:srgbClr val="FF0000"/>
              </a:solidFill>
              <a:round/>
              <a:headEnd/>
              <a:tailEnd type="none" w="sm" len="sm"/>
            </a:ln>
          </p:spPr>
          <p:txBody>
            <a:bodyPr vert="horz" wrap="square" lIns="91440" tIns="45720" rIns="91440" bIns="45720" numCol="1" anchor="t" anchorCtr="0" compatLnSpc="1">
              <a:prstTxWarp prst="textNoShape">
                <a:avLst/>
              </a:prstTxWarp>
            </a:bodyPr>
            <a:lstStyle/>
            <a:p>
              <a:endParaRPr lang="fr-FR"/>
            </a:p>
          </p:txBody>
        </p:sp>
        <p:sp>
          <p:nvSpPr>
            <p:cNvPr id="32794" name="Oval 26"/>
            <p:cNvSpPr>
              <a:spLocks noChangeArrowheads="1"/>
            </p:cNvSpPr>
            <p:nvPr/>
          </p:nvSpPr>
          <p:spPr bwMode="auto">
            <a:xfrm>
              <a:off x="1588753" y="3809919"/>
              <a:ext cx="176731" cy="209586"/>
            </a:xfrm>
            <a:prstGeom prst="ellipse">
              <a:avLst/>
            </a:prstGeom>
            <a:noFill/>
            <a:ln w="31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795" name="Line 27"/>
            <p:cNvSpPr>
              <a:spLocks noChangeShapeType="1"/>
            </p:cNvSpPr>
            <p:nvPr/>
          </p:nvSpPr>
          <p:spPr bwMode="auto">
            <a:xfrm>
              <a:off x="1680960" y="4015860"/>
              <a:ext cx="0" cy="123929"/>
            </a:xfrm>
            <a:prstGeom prst="line">
              <a:avLst/>
            </a:prstGeom>
            <a:noFill/>
            <a:ln w="3175">
              <a:solidFill>
                <a:srgbClr val="FF0000"/>
              </a:solidFill>
              <a:round/>
              <a:headEnd/>
              <a:tailEnd type="none" w="sm" len="sm"/>
            </a:ln>
          </p:spPr>
          <p:txBody>
            <a:bodyPr vert="horz" wrap="square" lIns="91440" tIns="45720" rIns="91440" bIns="45720" numCol="1" anchor="t" anchorCtr="0" compatLnSpc="1">
              <a:prstTxWarp prst="textNoShape">
                <a:avLst/>
              </a:prstTxWarp>
            </a:bodyPr>
            <a:lstStyle/>
            <a:p>
              <a:endParaRPr lang="fr-FR"/>
            </a:p>
          </p:txBody>
        </p:sp>
        <p:sp>
          <p:nvSpPr>
            <p:cNvPr id="32796" name="Line 28"/>
            <p:cNvSpPr>
              <a:spLocks noChangeShapeType="1"/>
            </p:cNvSpPr>
            <p:nvPr/>
          </p:nvSpPr>
          <p:spPr bwMode="auto">
            <a:xfrm>
              <a:off x="5303186" y="3983055"/>
              <a:ext cx="11526" cy="188627"/>
            </a:xfrm>
            <a:prstGeom prst="line">
              <a:avLst/>
            </a:prstGeom>
            <a:noFill/>
            <a:ln w="3175">
              <a:solidFill>
                <a:srgbClr val="FF0000"/>
              </a:solidFill>
              <a:round/>
              <a:headEnd/>
              <a:tailEnd type="none" w="sm" len="sm"/>
            </a:ln>
          </p:spPr>
          <p:txBody>
            <a:bodyPr vert="horz" wrap="square" lIns="91440" tIns="45720" rIns="91440" bIns="45720" numCol="1" anchor="t" anchorCtr="0" compatLnSpc="1">
              <a:prstTxWarp prst="textNoShape">
                <a:avLst/>
              </a:prstTxWarp>
            </a:bodyPr>
            <a:lstStyle/>
            <a:p>
              <a:endParaRPr lang="fr-FR"/>
            </a:p>
          </p:txBody>
        </p:sp>
        <p:graphicFrame>
          <p:nvGraphicFramePr>
            <p:cNvPr id="32797" name="Object 29"/>
            <p:cNvGraphicFramePr>
              <a:graphicFrameLocks noChangeAspect="1"/>
            </p:cNvGraphicFramePr>
            <p:nvPr/>
          </p:nvGraphicFramePr>
          <p:xfrm>
            <a:off x="291887" y="3736997"/>
            <a:ext cx="2231126" cy="983215"/>
          </p:xfrm>
          <a:graphic>
            <a:graphicData uri="http://schemas.openxmlformats.org/presentationml/2006/ole">
              <p:oleObj spid="_x0000_s32797" r:id="rId9" imgW="1612900" imgH="660400" progId="">
                <p:embed/>
              </p:oleObj>
            </a:graphicData>
          </a:graphic>
        </p:graphicFrame>
        <p:graphicFrame>
          <p:nvGraphicFramePr>
            <p:cNvPr id="32799" name="Object 31"/>
            <p:cNvGraphicFramePr>
              <a:graphicFrameLocks noChangeAspect="1"/>
            </p:cNvGraphicFramePr>
            <p:nvPr/>
          </p:nvGraphicFramePr>
          <p:xfrm>
            <a:off x="4577846" y="3738298"/>
            <a:ext cx="3114822" cy="648968"/>
          </p:xfrm>
          <a:graphic>
            <a:graphicData uri="http://schemas.openxmlformats.org/presentationml/2006/ole">
              <p:oleObj spid="_x0000_s32799" r:id="rId10" imgW="2286000" imgH="44450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heckerboard(across)">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457200" y="1935480"/>
            <a:ext cx="8229600" cy="2285608"/>
          </a:xfrm>
        </p:spPr>
        <p:txBody>
          <a:bodyPr>
            <a:normAutofit/>
          </a:bodyPr>
          <a:lstStyle/>
          <a:p>
            <a:r>
              <a:rPr lang="fr-FR" sz="2400" dirty="0" smtClean="0">
                <a:latin typeface="Arial" pitchFamily="34" charset="0"/>
                <a:cs typeface="Arial" pitchFamily="34" charset="0"/>
              </a:rPr>
              <a:t>Une action mécanique est une interaction de contact ou à distance entre solides, elle est une cause capable de:</a:t>
            </a:r>
          </a:p>
          <a:p>
            <a:pPr>
              <a:buFont typeface="Wingdings" pitchFamily="2" charset="2"/>
              <a:buChar char="Ø"/>
            </a:pPr>
            <a:r>
              <a:rPr lang="fr-FR" sz="2400" dirty="0" smtClean="0">
                <a:latin typeface="Arial" pitchFamily="34" charset="0"/>
                <a:cs typeface="Arial" pitchFamily="34" charset="0"/>
              </a:rPr>
              <a:t>Modifier ou d’interdire le mouvement d’un corps.</a:t>
            </a:r>
          </a:p>
          <a:p>
            <a:pPr>
              <a:buFont typeface="Wingdings" pitchFamily="2" charset="2"/>
              <a:buChar char="Ø"/>
            </a:pPr>
            <a:r>
              <a:rPr lang="fr-FR" sz="2400" dirty="0" smtClean="0">
                <a:latin typeface="Arial" pitchFamily="34" charset="0"/>
                <a:cs typeface="Arial" pitchFamily="34" charset="0"/>
              </a:rPr>
              <a:t>Déformer un corps.</a:t>
            </a:r>
          </a:p>
          <a:p>
            <a:endParaRPr lang="fr-FR" sz="2400" dirty="0">
              <a:latin typeface="Arial" pitchFamily="34" charset="0"/>
              <a:cs typeface="Arial" pitchFamily="34" charset="0"/>
            </a:endParaRPr>
          </a:p>
        </p:txBody>
      </p:sp>
      <p:sp>
        <p:nvSpPr>
          <p:cNvPr id="4" name="Espace réservé du contenu 2"/>
          <p:cNvSpPr txBox="1">
            <a:spLocks/>
          </p:cNvSpPr>
          <p:nvPr/>
        </p:nvSpPr>
        <p:spPr>
          <a:xfrm>
            <a:off x="251520" y="3717032"/>
            <a:ext cx="8640960" cy="2285608"/>
          </a:xfrm>
          <a:prstGeom prst="rect">
            <a:avLst/>
          </a:prstGeom>
        </p:spPr>
        <p:txBody>
          <a:bodyPr vert="horz">
            <a:normAutofit fontScale="85000" lnSpcReduction="10000"/>
          </a:bodyPr>
          <a:lstStyle/>
          <a:p>
            <a:r>
              <a:rPr lang="fr-FR" sz="2800" dirty="0" smtClean="0">
                <a:latin typeface="Arial" pitchFamily="34" charset="0"/>
                <a:cs typeface="Arial" pitchFamily="34" charset="0"/>
              </a:rPr>
              <a:t>Une action mécanique appliquée par un solide sur un autre peut être une force, un moment ou les deux à la fois.</a:t>
            </a:r>
          </a:p>
          <a:p>
            <a:r>
              <a:rPr lang="fr-FR" sz="2800" dirty="0" smtClean="0">
                <a:latin typeface="Arial" pitchFamily="34" charset="0"/>
                <a:cs typeface="Arial" pitchFamily="34" charset="0"/>
              </a:rPr>
              <a:t>Dans la nature, on ne peut que visualiser les effets d’une action mécanique. Pour comprendre ou prévoir le comportement d’un mécanisme, il est nécessaire de modéliser ces A.M. par des outils mathématiques (le vecteur).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Notion de Force</a:t>
            </a:r>
            <a:endParaRPr lang="fr-FR" dirty="0"/>
          </a:p>
        </p:txBody>
      </p:sp>
      <p:sp>
        <p:nvSpPr>
          <p:cNvPr id="3" name="Espace réservé du contenu 2"/>
          <p:cNvSpPr>
            <a:spLocks noGrp="1"/>
          </p:cNvSpPr>
          <p:nvPr>
            <p:ph idx="1"/>
          </p:nvPr>
        </p:nvSpPr>
        <p:spPr>
          <a:xfrm>
            <a:off x="457200" y="1935480"/>
            <a:ext cx="8229600" cy="1853560"/>
          </a:xfrm>
        </p:spPr>
        <p:txBody>
          <a:bodyPr>
            <a:normAutofit/>
          </a:bodyPr>
          <a:lstStyle/>
          <a:p>
            <a:pPr>
              <a:buNone/>
            </a:pPr>
            <a:r>
              <a:rPr lang="fr-FR" sz="2400" b="1" i="1" u="sng" dirty="0" smtClean="0">
                <a:latin typeface="Arial" pitchFamily="34" charset="0"/>
                <a:cs typeface="Arial" pitchFamily="34" charset="0"/>
              </a:rPr>
              <a:t>2.1 - Définition</a:t>
            </a:r>
          </a:p>
          <a:p>
            <a:r>
              <a:rPr lang="fr-FR" sz="2400" dirty="0" smtClean="0">
                <a:latin typeface="Arial" pitchFamily="34" charset="0"/>
                <a:cs typeface="Arial" pitchFamily="34" charset="0"/>
              </a:rPr>
              <a:t>Une force, en mécanique, désigne l’effort qui tend à faire se translater un solide. Elle est modélisée par l'outil mathématique </a:t>
            </a:r>
            <a:r>
              <a:rPr lang="fr-FR" sz="2400" b="1" dirty="0" smtClean="0">
                <a:latin typeface="Arial" pitchFamily="34" charset="0"/>
                <a:cs typeface="Arial" pitchFamily="34" charset="0"/>
              </a:rPr>
              <a:t>vecteur</a:t>
            </a:r>
            <a:r>
              <a:rPr lang="fr-FR" sz="2400" dirty="0" smtClean="0">
                <a:latin typeface="Arial" pitchFamily="34" charset="0"/>
                <a:cs typeface="Arial" pitchFamily="34" charset="0"/>
              </a:rPr>
              <a:t>. Elle se défini par :</a:t>
            </a:r>
          </a:p>
          <a:p>
            <a:endParaRPr lang="fr-FR" sz="2400" dirty="0">
              <a:latin typeface="Arial" pitchFamily="34" charset="0"/>
              <a:cs typeface="Arial" pitchFamily="34" charset="0"/>
            </a:endParaRPr>
          </a:p>
        </p:txBody>
      </p:sp>
      <p:sp>
        <p:nvSpPr>
          <p:cNvPr id="5" name="Espace réservé du contenu 2"/>
          <p:cNvSpPr txBox="1">
            <a:spLocks/>
          </p:cNvSpPr>
          <p:nvPr/>
        </p:nvSpPr>
        <p:spPr>
          <a:xfrm>
            <a:off x="1187624" y="3789040"/>
            <a:ext cx="7704856" cy="1853560"/>
          </a:xfrm>
          <a:prstGeom prst="rect">
            <a:avLst/>
          </a:prstGeom>
        </p:spPr>
        <p:txBody>
          <a:bodyPr vert="horz">
            <a:noAutofit/>
          </a:bodyPr>
          <a:lstStyle/>
          <a:p>
            <a:pPr lvl="0">
              <a:buFont typeface="Arial" pitchFamily="34" charset="0"/>
              <a:buChar char="•"/>
            </a:pPr>
            <a:r>
              <a:rPr lang="fr-FR" sz="2400" dirty="0">
                <a:latin typeface="Arial" pitchFamily="34" charset="0"/>
                <a:cs typeface="Arial" pitchFamily="34" charset="0"/>
              </a:rPr>
              <a:t>Son point d’application.</a:t>
            </a:r>
          </a:p>
          <a:p>
            <a:pPr lvl="0">
              <a:buFont typeface="Arial" pitchFamily="34" charset="0"/>
              <a:buChar char="•"/>
            </a:pPr>
            <a:r>
              <a:rPr lang="fr-FR" sz="2400" dirty="0" smtClean="0">
                <a:latin typeface="Arial" pitchFamily="34" charset="0"/>
                <a:cs typeface="Arial" pitchFamily="34" charset="0"/>
              </a:rPr>
              <a:t>Sa </a:t>
            </a:r>
            <a:r>
              <a:rPr lang="fr-FR" sz="2400" dirty="0">
                <a:latin typeface="Arial" pitchFamily="34" charset="0"/>
                <a:cs typeface="Arial" pitchFamily="34" charset="0"/>
              </a:rPr>
              <a:t>direction (droite support de la force)</a:t>
            </a:r>
          </a:p>
          <a:p>
            <a:pPr lvl="0">
              <a:buFont typeface="Arial" pitchFamily="34" charset="0"/>
              <a:buChar char="•"/>
            </a:pPr>
            <a:r>
              <a:rPr lang="fr-FR" sz="2400" dirty="0" smtClean="0">
                <a:latin typeface="Arial" pitchFamily="34" charset="0"/>
                <a:cs typeface="Arial" pitchFamily="34" charset="0"/>
              </a:rPr>
              <a:t>Son </a:t>
            </a:r>
            <a:r>
              <a:rPr lang="fr-FR" sz="2400" dirty="0">
                <a:latin typeface="Arial" pitchFamily="34" charset="0"/>
                <a:cs typeface="Arial" pitchFamily="34" charset="0"/>
              </a:rPr>
              <a:t>sens (d’un côté ou de l’autre de la droite support)</a:t>
            </a:r>
          </a:p>
          <a:p>
            <a:pPr lvl="0">
              <a:buFont typeface="Arial" pitchFamily="34" charset="0"/>
              <a:buChar char="•"/>
            </a:pPr>
            <a:r>
              <a:rPr lang="fr-FR" sz="2400" dirty="0" smtClean="0">
                <a:latin typeface="Arial" pitchFamily="34" charset="0"/>
                <a:cs typeface="Arial" pitchFamily="34" charset="0"/>
              </a:rPr>
              <a:t>Sa </a:t>
            </a:r>
            <a:r>
              <a:rPr lang="fr-FR" sz="2400" dirty="0">
                <a:latin typeface="Arial" pitchFamily="34" charset="0"/>
                <a:cs typeface="Arial" pitchFamily="34" charset="0"/>
              </a:rPr>
              <a:t>norme (intensité) exprimée en Newton (N).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Notion de Force</a:t>
            </a:r>
            <a:endParaRPr lang="fr-FR" dirty="0"/>
          </a:p>
        </p:txBody>
      </p:sp>
      <p:sp>
        <p:nvSpPr>
          <p:cNvPr id="3" name="Espace réservé du contenu 2"/>
          <p:cNvSpPr>
            <a:spLocks noGrp="1"/>
          </p:cNvSpPr>
          <p:nvPr>
            <p:ph idx="1"/>
          </p:nvPr>
        </p:nvSpPr>
        <p:spPr>
          <a:xfrm>
            <a:off x="457200" y="1935480"/>
            <a:ext cx="8229600" cy="2357616"/>
          </a:xfrm>
        </p:spPr>
        <p:txBody>
          <a:bodyPr>
            <a:normAutofit/>
          </a:bodyPr>
          <a:lstStyle/>
          <a:p>
            <a:r>
              <a:rPr lang="fr-FR" sz="2400" dirty="0" smtClean="0">
                <a:latin typeface="Arial" pitchFamily="34" charset="0"/>
                <a:cs typeface="Arial" pitchFamily="34" charset="0"/>
              </a:rPr>
              <a:t>2.2 – Forces à distance</a:t>
            </a:r>
          </a:p>
          <a:p>
            <a:r>
              <a:rPr lang="fr-FR" sz="2400" dirty="0" smtClean="0">
                <a:latin typeface="Arial" pitchFamily="34" charset="0"/>
                <a:cs typeface="Arial" pitchFamily="34" charset="0"/>
              </a:rPr>
              <a:t>La </a:t>
            </a:r>
            <a:r>
              <a:rPr lang="fr-FR" sz="2400" b="1" dirty="0" smtClean="0">
                <a:latin typeface="Arial" pitchFamily="34" charset="0"/>
                <a:cs typeface="Arial" pitchFamily="34" charset="0"/>
              </a:rPr>
              <a:t>loi universelle</a:t>
            </a:r>
            <a:r>
              <a:rPr lang="fr-FR" sz="2400" dirty="0" smtClean="0">
                <a:latin typeface="Arial" pitchFamily="34" charset="0"/>
                <a:cs typeface="Arial" pitchFamily="34" charset="0"/>
              </a:rPr>
              <a:t> de la gravitation formulée en 1687 </a:t>
            </a:r>
            <a:r>
              <a:rPr lang="fr-FR" sz="2400" b="1" dirty="0" smtClean="0">
                <a:latin typeface="Arial" pitchFamily="34" charset="0"/>
                <a:cs typeface="Arial" pitchFamily="34" charset="0"/>
              </a:rPr>
              <a:t>par Isaac NEWTON</a:t>
            </a:r>
            <a:r>
              <a:rPr lang="fr-FR" sz="2400" dirty="0" smtClean="0">
                <a:latin typeface="Arial" pitchFamily="34" charset="0"/>
                <a:cs typeface="Arial" pitchFamily="34" charset="0"/>
              </a:rPr>
              <a:t> permet d’expliquer pourquoi nous avons les pieds sur Terre</a:t>
            </a:r>
            <a:endParaRPr lang="fr-FR" sz="2400" dirty="0">
              <a:latin typeface="Arial" pitchFamily="34" charset="0"/>
              <a:cs typeface="Arial" pitchFamily="34" charset="0"/>
            </a:endParaRPr>
          </a:p>
        </p:txBody>
      </p:sp>
      <p:sp>
        <p:nvSpPr>
          <p:cNvPr id="4" name="Espace réservé du contenu 2"/>
          <p:cNvSpPr txBox="1">
            <a:spLocks/>
          </p:cNvSpPr>
          <p:nvPr/>
        </p:nvSpPr>
        <p:spPr>
          <a:xfrm>
            <a:off x="539552" y="3501008"/>
            <a:ext cx="8229600" cy="1008112"/>
          </a:xfrm>
          <a:prstGeom prst="rect">
            <a:avLst/>
          </a:prstGeom>
        </p:spPr>
        <p:txBody>
          <a:bodyPr vert="horz">
            <a:normAutofit/>
          </a:bodyPr>
          <a:lstStyle/>
          <a:p>
            <a:pPr>
              <a:buFont typeface="Wingdings" pitchFamily="2" charset="2"/>
              <a:buChar char="Ø"/>
            </a:pPr>
            <a:r>
              <a:rPr lang="fr-FR" sz="2400" b="1" u="sng" dirty="0">
                <a:latin typeface="Arial" pitchFamily="34" charset="0"/>
                <a:cs typeface="Arial" pitchFamily="34" charset="0"/>
              </a:rPr>
              <a:t>Application à la mécanique :</a:t>
            </a:r>
            <a:endParaRPr lang="fr-FR" sz="2400" dirty="0">
              <a:latin typeface="Arial" pitchFamily="34" charset="0"/>
              <a:cs typeface="Arial" pitchFamily="34" charset="0"/>
            </a:endParaRPr>
          </a:p>
          <a:p>
            <a:r>
              <a:rPr lang="fr-FR" sz="2400" dirty="0">
                <a:latin typeface="Arial" pitchFamily="34" charset="0"/>
                <a:cs typeface="Arial" pitchFamily="34" charset="0"/>
              </a:rPr>
              <a:t>Le poids se calcule couramment de la façon suivante:</a:t>
            </a:r>
            <a:endParaRPr kumimoji="0" lang="fr-FR"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Espace réservé du contenu 2"/>
          <p:cNvSpPr txBox="1">
            <a:spLocks/>
          </p:cNvSpPr>
          <p:nvPr/>
        </p:nvSpPr>
        <p:spPr>
          <a:xfrm>
            <a:off x="1619672" y="4365104"/>
            <a:ext cx="1656184" cy="504056"/>
          </a:xfrm>
          <a:prstGeom prst="rect">
            <a:avLst/>
          </a:prstGeom>
          <a:solidFill>
            <a:schemeClr val="accent6">
              <a:lumMod val="60000"/>
              <a:lumOff val="40000"/>
            </a:schemeClr>
          </a:solidFill>
        </p:spPr>
        <p:txBody>
          <a:bodyPr vert="horz">
            <a:normAutofit/>
          </a:bodyPr>
          <a:lstStyle/>
          <a:p>
            <a:pPr>
              <a:buFont typeface="Wingdings" pitchFamily="2" charset="2"/>
              <a:buChar char="Ø"/>
            </a:pPr>
            <a:r>
              <a:rPr lang="fr-FR" sz="2400" b="1" dirty="0">
                <a:latin typeface="Arial" pitchFamily="34" charset="0"/>
                <a:cs typeface="Arial" pitchFamily="34" charset="0"/>
              </a:rPr>
              <a:t>P = </a:t>
            </a:r>
            <a:r>
              <a:rPr lang="fr-FR" sz="2400" b="1" dirty="0" err="1" smtClean="0">
                <a:latin typeface="Arial" pitchFamily="34" charset="0"/>
                <a:cs typeface="Arial" pitchFamily="34" charset="0"/>
              </a:rPr>
              <a:t>m.g</a:t>
            </a:r>
            <a:endParaRPr kumimoji="0" lang="fr-FR"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0" name="Groupe 9"/>
          <p:cNvGrpSpPr/>
          <p:nvPr/>
        </p:nvGrpSpPr>
        <p:grpSpPr>
          <a:xfrm>
            <a:off x="683568" y="4941168"/>
            <a:ext cx="8229600" cy="1728192"/>
            <a:chOff x="683568" y="4941168"/>
            <a:chExt cx="8229600" cy="1728192"/>
          </a:xfrm>
        </p:grpSpPr>
        <p:sp>
          <p:nvSpPr>
            <p:cNvPr id="6" name="Espace réservé du contenu 2"/>
            <p:cNvSpPr txBox="1">
              <a:spLocks/>
            </p:cNvSpPr>
            <p:nvPr/>
          </p:nvSpPr>
          <p:spPr>
            <a:xfrm>
              <a:off x="683568" y="5013176"/>
              <a:ext cx="8229600" cy="1656184"/>
            </a:xfrm>
            <a:prstGeom prst="rect">
              <a:avLst/>
            </a:prstGeom>
          </p:spPr>
          <p:txBody>
            <a:bodyPr vert="horz">
              <a:normAutofit fontScale="70000" lnSpcReduction="20000"/>
            </a:bodyPr>
            <a:lstStyle/>
            <a:p>
              <a:r>
                <a:rPr lang="fr-FR" sz="3800" dirty="0">
                  <a:latin typeface="Arial" pitchFamily="34" charset="0"/>
                  <a:cs typeface="Arial" pitchFamily="34" charset="0"/>
                </a:rPr>
                <a:t>Caractéristiques de cette force notée </a:t>
              </a:r>
              <a:r>
                <a:rPr lang="fr-FR" sz="3800" dirty="0" smtClean="0">
                  <a:latin typeface="Arial" pitchFamily="34" charset="0"/>
                  <a:cs typeface="Arial" pitchFamily="34" charset="0"/>
                </a:rPr>
                <a:t>:</a:t>
              </a:r>
            </a:p>
            <a:p>
              <a:endParaRPr lang="fr-FR" sz="3800" dirty="0" smtClean="0">
                <a:latin typeface="Arial" pitchFamily="34" charset="0"/>
                <a:cs typeface="Arial" pitchFamily="34" charset="0"/>
              </a:endParaRPr>
            </a:p>
            <a:p>
              <a:pPr>
                <a:buFont typeface="Wingdings" pitchFamily="2" charset="2"/>
                <a:buChar char="ü"/>
              </a:pPr>
              <a:r>
                <a:rPr lang="fr-FR" sz="2400" dirty="0" smtClean="0">
                  <a:latin typeface="Arial" pitchFamily="34" charset="0"/>
                  <a:cs typeface="Arial" pitchFamily="34" charset="0"/>
                </a:rPr>
                <a:t> point </a:t>
              </a:r>
              <a:r>
                <a:rPr lang="fr-FR" sz="2400" dirty="0">
                  <a:latin typeface="Arial" pitchFamily="34" charset="0"/>
                  <a:cs typeface="Arial" pitchFamily="34" charset="0"/>
                </a:rPr>
                <a:t>d’application </a:t>
              </a:r>
              <a:r>
                <a:rPr lang="fr-FR" sz="2400" dirty="0" smtClean="0">
                  <a:latin typeface="Arial" pitchFamily="34" charset="0"/>
                  <a:cs typeface="Arial" pitchFamily="34" charset="0"/>
                </a:rPr>
                <a:t>: le </a:t>
              </a:r>
              <a:r>
                <a:rPr lang="fr-FR" sz="2400" dirty="0">
                  <a:latin typeface="Arial" pitchFamily="34" charset="0"/>
                  <a:cs typeface="Arial" pitchFamily="34" charset="0"/>
                </a:rPr>
                <a:t>centre de gravité du solide noté G.</a:t>
              </a:r>
            </a:p>
            <a:p>
              <a:pPr>
                <a:buFont typeface="Wingdings" pitchFamily="2" charset="2"/>
                <a:buChar char="ü"/>
              </a:pPr>
              <a:r>
                <a:rPr lang="fr-FR" sz="2400" dirty="0" smtClean="0">
                  <a:latin typeface="Arial" pitchFamily="34" charset="0"/>
                  <a:cs typeface="Arial" pitchFamily="34" charset="0"/>
                </a:rPr>
                <a:t>direction</a:t>
              </a:r>
              <a:r>
                <a:rPr lang="fr-FR" sz="2400" dirty="0">
                  <a:latin typeface="Arial" pitchFamily="34" charset="0"/>
                  <a:cs typeface="Arial" pitchFamily="34" charset="0"/>
                </a:rPr>
                <a:t> : </a:t>
              </a:r>
              <a:r>
                <a:rPr lang="fr-FR" sz="2400" dirty="0" smtClean="0">
                  <a:latin typeface="Arial" pitchFamily="34" charset="0"/>
                  <a:cs typeface="Arial" pitchFamily="34" charset="0"/>
                </a:rPr>
                <a:t> toujours </a:t>
              </a:r>
              <a:r>
                <a:rPr lang="fr-FR" sz="2400" dirty="0">
                  <a:latin typeface="Arial" pitchFamily="34" charset="0"/>
                  <a:cs typeface="Arial" pitchFamily="34" charset="0"/>
                </a:rPr>
                <a:t>verticale</a:t>
              </a:r>
            </a:p>
            <a:p>
              <a:pPr>
                <a:buFont typeface="Wingdings" pitchFamily="2" charset="2"/>
                <a:buChar char="ü"/>
              </a:pPr>
              <a:r>
                <a:rPr lang="fr-FR" sz="2400" dirty="0" smtClean="0">
                  <a:latin typeface="Arial" pitchFamily="34" charset="0"/>
                  <a:cs typeface="Arial" pitchFamily="34" charset="0"/>
                </a:rPr>
                <a:t>sens :  vers le bas (centre de la terre)</a:t>
              </a:r>
            </a:p>
            <a:p>
              <a:pPr>
                <a:buFont typeface="Wingdings" pitchFamily="2" charset="2"/>
                <a:buChar char="ü"/>
              </a:pPr>
              <a:r>
                <a:rPr lang="fr-FR" sz="2400" dirty="0" smtClean="0">
                  <a:latin typeface="Arial" pitchFamily="34" charset="0"/>
                  <a:cs typeface="Arial" pitchFamily="34" charset="0"/>
                </a:rPr>
                <a:t>intensité :  </a:t>
              </a:r>
              <a:r>
                <a:rPr lang="fr-FR" sz="2400" dirty="0" err="1" smtClean="0">
                  <a:latin typeface="Arial" pitchFamily="34" charset="0"/>
                  <a:cs typeface="Arial" pitchFamily="34" charset="0"/>
                </a:rPr>
                <a:t>m.g</a:t>
              </a:r>
              <a:r>
                <a:rPr lang="fr-FR" sz="2400" dirty="0" smtClean="0">
                  <a:latin typeface="Arial" pitchFamily="34" charset="0"/>
                  <a:cs typeface="Arial" pitchFamily="34" charset="0"/>
                </a:rPr>
                <a:t> en Newtons</a:t>
              </a:r>
              <a:endParaRPr kumimoji="0" lang="fr-FR"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3073" name="Object 1"/>
            <p:cNvGraphicFramePr>
              <a:graphicFrameLocks noChangeAspect="1"/>
            </p:cNvGraphicFramePr>
            <p:nvPr/>
          </p:nvGraphicFramePr>
          <p:xfrm>
            <a:off x="6588224" y="4941168"/>
            <a:ext cx="288032" cy="480053"/>
          </p:xfrm>
          <a:graphic>
            <a:graphicData uri="http://schemas.openxmlformats.org/presentationml/2006/ole">
              <p:oleObj spid="_x0000_s3073" r:id="rId4" imgW="114201" imgH="190335" progId="">
                <p:embed/>
              </p:oleObj>
            </a:graphicData>
          </a:graphic>
        </p:graphicFrame>
      </p:grpSp>
      <p:sp>
        <p:nvSpPr>
          <p:cNvPr id="9" name="Espace réservé du contenu 2"/>
          <p:cNvSpPr txBox="1">
            <a:spLocks/>
          </p:cNvSpPr>
          <p:nvPr/>
        </p:nvSpPr>
        <p:spPr>
          <a:xfrm>
            <a:off x="3851920" y="4437112"/>
            <a:ext cx="4716016" cy="504056"/>
          </a:xfrm>
          <a:prstGeom prst="rect">
            <a:avLst/>
          </a:prstGeom>
        </p:spPr>
        <p:txBody>
          <a:bodyPr vert="horz">
            <a:normAutofit fontScale="77500" lnSpcReduction="20000"/>
          </a:bodyPr>
          <a:lstStyle/>
          <a:p>
            <a:r>
              <a:rPr lang="fr-FR" sz="2000" b="1" dirty="0" smtClean="0">
                <a:latin typeface="Arial" pitchFamily="34" charset="0"/>
                <a:cs typeface="Arial" pitchFamily="34" charset="0"/>
              </a:rPr>
              <a:t>P : poids  en Newton, M: masse en Kg et</a:t>
            </a:r>
          </a:p>
          <a:p>
            <a:r>
              <a:rPr lang="fr-FR" sz="2000" b="1" dirty="0" smtClean="0">
                <a:latin typeface="Arial" pitchFamily="34" charset="0"/>
                <a:cs typeface="Arial" pitchFamily="34" charset="0"/>
              </a:rPr>
              <a:t> g: accélération de la pesanteur (9,81 m/s</a:t>
            </a:r>
            <a:r>
              <a:rPr lang="fr-FR" sz="2300" b="1" baseline="30000" dirty="0" smtClean="0">
                <a:latin typeface="Arial" pitchFamily="34" charset="0"/>
                <a:cs typeface="Arial" pitchFamily="34" charset="0"/>
              </a:rPr>
              <a:t>2</a:t>
            </a:r>
            <a:r>
              <a:rPr lang="fr-FR" sz="2000" b="1" dirty="0" smtClean="0">
                <a:latin typeface="Arial" pitchFamily="34" charset="0"/>
                <a:cs typeface="Arial" pitchFamily="34" charset="0"/>
              </a:rPr>
              <a:t>)</a:t>
            </a:r>
            <a:endParaRPr kumimoji="0" lang="fr-FR"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Notion de Force</a:t>
            </a:r>
            <a:endParaRPr lang="fr-FR" dirty="0"/>
          </a:p>
        </p:txBody>
      </p:sp>
      <p:sp>
        <p:nvSpPr>
          <p:cNvPr id="3" name="Espace réservé du contenu 2"/>
          <p:cNvSpPr>
            <a:spLocks noGrp="1"/>
          </p:cNvSpPr>
          <p:nvPr>
            <p:ph idx="1"/>
          </p:nvPr>
        </p:nvSpPr>
        <p:spPr>
          <a:xfrm>
            <a:off x="457200" y="1935480"/>
            <a:ext cx="8229600" cy="1781552"/>
          </a:xfrm>
        </p:spPr>
        <p:txBody>
          <a:bodyPr/>
          <a:lstStyle/>
          <a:p>
            <a:pPr marL="274320" lvl="2" indent="-274320">
              <a:buClr>
                <a:schemeClr val="accent3"/>
              </a:buClr>
              <a:buSzPct val="95000"/>
            </a:pPr>
            <a:r>
              <a:rPr lang="fr-FR" sz="2400" b="1" i="1" dirty="0" smtClean="0">
                <a:latin typeface="Arial" pitchFamily="34" charset="0"/>
                <a:cs typeface="Arial" pitchFamily="34" charset="0"/>
              </a:rPr>
              <a:t>2.2.2 - Forces magnétiques, électrostatiques, …</a:t>
            </a:r>
          </a:p>
          <a:p>
            <a:pPr marL="274320" lvl="2" indent="-274320">
              <a:buClr>
                <a:schemeClr val="accent3"/>
              </a:buClr>
              <a:buSzPct val="95000"/>
            </a:pPr>
            <a:endParaRPr lang="fr-FR" sz="2400" b="1" i="1" dirty="0" smtClean="0">
              <a:latin typeface="Arial" pitchFamily="34" charset="0"/>
              <a:cs typeface="Arial" pitchFamily="34" charset="0"/>
            </a:endParaRPr>
          </a:p>
          <a:p>
            <a:pPr marL="274320" lvl="2" indent="-274320">
              <a:buClr>
                <a:schemeClr val="accent3"/>
              </a:buClr>
              <a:buSzPct val="95000"/>
              <a:buNone/>
            </a:pPr>
            <a:r>
              <a:rPr lang="fr-FR" sz="2400" dirty="0" smtClean="0">
                <a:latin typeface="Arial" pitchFamily="34" charset="0"/>
                <a:cs typeface="Arial" pitchFamily="34" charset="0"/>
              </a:rPr>
              <a:t>Ces forces seront données si besoin dans les différents exercices.</a:t>
            </a:r>
          </a:p>
          <a:p>
            <a:pPr marL="274320" lvl="2" indent="-274320">
              <a:buClr>
                <a:schemeClr val="accent3"/>
              </a:buClr>
              <a:buSzPct val="95000"/>
            </a:pPr>
            <a:endParaRPr lang="fr-FR" sz="3600"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Notion de Force</a:t>
            </a:r>
            <a:endParaRPr lang="fr-FR" dirty="0"/>
          </a:p>
        </p:txBody>
      </p:sp>
      <p:sp>
        <p:nvSpPr>
          <p:cNvPr id="3" name="Espace réservé du contenu 2"/>
          <p:cNvSpPr>
            <a:spLocks noGrp="1"/>
          </p:cNvSpPr>
          <p:nvPr>
            <p:ph idx="1"/>
          </p:nvPr>
        </p:nvSpPr>
        <p:spPr/>
        <p:txBody>
          <a:bodyPr>
            <a:normAutofit/>
          </a:bodyPr>
          <a:lstStyle/>
          <a:p>
            <a:r>
              <a:rPr lang="fr-FR" sz="2400" b="1" i="1" u="sng" smtClean="0">
                <a:latin typeface="Arial" pitchFamily="34" charset="0"/>
                <a:cs typeface="Arial" pitchFamily="34" charset="0"/>
              </a:rPr>
              <a:t>2.3 Forces </a:t>
            </a:r>
            <a:r>
              <a:rPr lang="fr-FR" sz="2400" b="1" i="1" u="sng" dirty="0" smtClean="0">
                <a:latin typeface="Arial" pitchFamily="34" charset="0"/>
                <a:cs typeface="Arial" pitchFamily="34" charset="0"/>
              </a:rPr>
              <a:t>de contact</a:t>
            </a:r>
          </a:p>
          <a:p>
            <a:r>
              <a:rPr lang="fr-FR" sz="2400" dirty="0" smtClean="0">
                <a:latin typeface="Arial" pitchFamily="34" charset="0"/>
                <a:cs typeface="Arial" pitchFamily="34" charset="0"/>
              </a:rPr>
              <a:t>Dès lors qu’il y’a contact entre deux solides, une liaison mécanique se créée (ex : pivot, glissière…). Les efforts transmissibles entre ces 2 solides sont propres à chacune des 11 liaisons déjà vues dans un chapitre précédent.</a:t>
            </a:r>
          </a:p>
          <a:p>
            <a:r>
              <a:rPr lang="fr-FR" sz="2400" dirty="0" smtClean="0">
                <a:latin typeface="Arial" pitchFamily="34" charset="0"/>
                <a:cs typeface="Arial" pitchFamily="34" charset="0"/>
              </a:rPr>
              <a:t>Nous verrons ultérieurement les efforts transmissibles par les liaisons.</a:t>
            </a:r>
          </a:p>
          <a:p>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35480"/>
            <a:ext cx="8229600" cy="1709544"/>
          </a:xfrm>
        </p:spPr>
        <p:txBody>
          <a:bodyPr>
            <a:normAutofit/>
          </a:bodyPr>
          <a:lstStyle/>
          <a:p>
            <a:pPr lvl="0"/>
            <a:r>
              <a:rPr lang="fr-FR" sz="1800" b="1" i="1" u="sng" dirty="0" smtClean="0">
                <a:latin typeface="Arial" pitchFamily="34" charset="0"/>
                <a:cs typeface="Arial" pitchFamily="34" charset="0"/>
              </a:rPr>
              <a:t>Contact ponctuel</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contact entre les deux solides (1 et 2) se fait suivant un seul point A, la force  transmissible de l’un à l’autre a comme caractéristiques :</a:t>
            </a:r>
            <a:endParaRPr lang="fr-FR" sz="1800" dirty="0">
              <a:latin typeface="Arial" pitchFamily="34" charset="0"/>
              <a:cs typeface="Arial" pitchFamily="34" charset="0"/>
            </a:endParaRPr>
          </a:p>
        </p:txBody>
      </p:sp>
      <p:sp>
        <p:nvSpPr>
          <p:cNvPr id="4" name="Titre 1"/>
          <p:cNvSpPr>
            <a:spLocks noGrp="1"/>
          </p:cNvSpPr>
          <p:nvPr>
            <p:ph type="title"/>
          </p:nvPr>
        </p:nvSpPr>
        <p:spPr/>
        <p:txBody>
          <a:bodyPr/>
          <a:lstStyle/>
          <a:p>
            <a:r>
              <a:rPr lang="fr-FR" dirty="0" smtClean="0"/>
              <a:t>2 – Notion de Force</a:t>
            </a:r>
            <a:endParaRPr lang="fr-FR" dirty="0"/>
          </a:p>
        </p:txBody>
      </p:sp>
      <p:sp>
        <p:nvSpPr>
          <p:cNvPr id="8" name="Espace réservé du contenu 2"/>
          <p:cNvSpPr txBox="1">
            <a:spLocks/>
          </p:cNvSpPr>
          <p:nvPr/>
        </p:nvSpPr>
        <p:spPr>
          <a:xfrm>
            <a:off x="359024" y="2708920"/>
            <a:ext cx="8784976" cy="194421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fr-FR"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a:buFont typeface="Wingdings" pitchFamily="2" charset="2"/>
              <a:buChar char="Ø"/>
            </a:pPr>
            <a:r>
              <a:rPr lang="fr-FR" dirty="0" smtClean="0">
                <a:latin typeface="Arial" pitchFamily="34" charset="0"/>
                <a:cs typeface="Arial" pitchFamily="34" charset="0"/>
              </a:rPr>
              <a:t>point </a:t>
            </a:r>
            <a:r>
              <a:rPr lang="fr-FR" dirty="0">
                <a:latin typeface="Arial" pitchFamily="34" charset="0"/>
                <a:cs typeface="Arial" pitchFamily="34" charset="0"/>
              </a:rPr>
              <a:t>d’application A </a:t>
            </a:r>
            <a:r>
              <a:rPr lang="fr-FR" dirty="0" smtClean="0">
                <a:latin typeface="Arial" pitchFamily="34" charset="0"/>
                <a:cs typeface="Arial" pitchFamily="34" charset="0"/>
              </a:rPr>
              <a:t>: Celui </a:t>
            </a:r>
            <a:r>
              <a:rPr lang="fr-FR" dirty="0">
                <a:latin typeface="Arial" pitchFamily="34" charset="0"/>
                <a:cs typeface="Arial" pitchFamily="34" charset="0"/>
              </a:rPr>
              <a:t>du contact.</a:t>
            </a:r>
          </a:p>
          <a:p>
            <a:pPr>
              <a:buFont typeface="Wingdings" pitchFamily="2" charset="2"/>
              <a:buChar char="Ø"/>
            </a:pPr>
            <a:r>
              <a:rPr lang="fr-FR" dirty="0" smtClean="0">
                <a:latin typeface="Arial" pitchFamily="34" charset="0"/>
                <a:cs typeface="Arial" pitchFamily="34" charset="0"/>
              </a:rPr>
              <a:t>direction : Normale </a:t>
            </a:r>
            <a:r>
              <a:rPr lang="fr-FR" dirty="0">
                <a:latin typeface="Arial" pitchFamily="34" charset="0"/>
                <a:cs typeface="Arial" pitchFamily="34" charset="0"/>
              </a:rPr>
              <a:t>(perpendiculaire) au plan tangent commun au contact.</a:t>
            </a:r>
          </a:p>
          <a:p>
            <a:pPr>
              <a:buFont typeface="Wingdings" pitchFamily="2" charset="2"/>
              <a:buChar char="Ø"/>
            </a:pPr>
            <a:r>
              <a:rPr lang="fr-FR" dirty="0" smtClean="0">
                <a:latin typeface="Arial" pitchFamily="34" charset="0"/>
                <a:cs typeface="Arial" pitchFamily="34" charset="0"/>
              </a:rPr>
              <a:t>sens</a:t>
            </a:r>
            <a:r>
              <a:rPr lang="fr-FR" dirty="0">
                <a:latin typeface="Arial" pitchFamily="34" charset="0"/>
                <a:cs typeface="Arial" pitchFamily="34" charset="0"/>
              </a:rPr>
              <a:t> </a:t>
            </a:r>
            <a:r>
              <a:rPr lang="fr-FR" dirty="0" smtClean="0">
                <a:latin typeface="Arial" pitchFamily="34" charset="0"/>
                <a:cs typeface="Arial" pitchFamily="34" charset="0"/>
              </a:rPr>
              <a:t>: Vers </a:t>
            </a:r>
            <a:r>
              <a:rPr lang="fr-FR" dirty="0">
                <a:latin typeface="Arial" pitchFamily="34" charset="0"/>
                <a:cs typeface="Arial" pitchFamily="34" charset="0"/>
              </a:rPr>
              <a:t>la matière du solide isolé (celui pour lequel on regarde quelles actions mécaniques agissent dessus).</a:t>
            </a:r>
          </a:p>
          <a:p>
            <a:pPr>
              <a:buFont typeface="Wingdings" pitchFamily="2" charset="2"/>
              <a:buChar char="Ø"/>
            </a:pPr>
            <a:r>
              <a:rPr lang="fr-FR" dirty="0" smtClean="0">
                <a:latin typeface="Arial" pitchFamily="34" charset="0"/>
                <a:cs typeface="Arial" pitchFamily="34" charset="0"/>
              </a:rPr>
              <a:t>norme : </a:t>
            </a:r>
            <a:r>
              <a:rPr lang="fr-FR" dirty="0">
                <a:latin typeface="Arial" pitchFamily="34" charset="0"/>
                <a:cs typeface="Arial" pitchFamily="34" charset="0"/>
              </a:rPr>
              <a:t>définie par le problème.</a:t>
            </a:r>
          </a:p>
        </p:txBody>
      </p:sp>
      <p:grpSp>
        <p:nvGrpSpPr>
          <p:cNvPr id="19460" name="Group 4"/>
          <p:cNvGrpSpPr>
            <a:grpSpLocks/>
          </p:cNvGrpSpPr>
          <p:nvPr/>
        </p:nvGrpSpPr>
        <p:grpSpPr bwMode="auto">
          <a:xfrm>
            <a:off x="0" y="4509120"/>
            <a:ext cx="7560840" cy="2186360"/>
            <a:chOff x="70" y="4713"/>
            <a:chExt cx="8604" cy="2421"/>
          </a:xfrm>
        </p:grpSpPr>
        <p:grpSp>
          <p:nvGrpSpPr>
            <p:cNvPr id="19461" name="Group 5"/>
            <p:cNvGrpSpPr>
              <a:grpSpLocks/>
            </p:cNvGrpSpPr>
            <p:nvPr/>
          </p:nvGrpSpPr>
          <p:grpSpPr bwMode="auto">
            <a:xfrm>
              <a:off x="70" y="4736"/>
              <a:ext cx="2003" cy="2379"/>
              <a:chOff x="70" y="4286"/>
              <a:chExt cx="2003" cy="2379"/>
            </a:xfrm>
          </p:grpSpPr>
          <p:sp>
            <p:nvSpPr>
              <p:cNvPr id="19462" name="Oval 6"/>
              <p:cNvSpPr>
                <a:spLocks noChangeArrowheads="1"/>
              </p:cNvSpPr>
              <p:nvPr/>
            </p:nvSpPr>
            <p:spPr bwMode="auto">
              <a:xfrm>
                <a:off x="1225" y="4655"/>
                <a:ext cx="697" cy="69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63" name="Oval 7"/>
              <p:cNvSpPr>
                <a:spLocks noChangeArrowheads="1"/>
              </p:cNvSpPr>
              <p:nvPr/>
            </p:nvSpPr>
            <p:spPr bwMode="auto">
              <a:xfrm>
                <a:off x="1226" y="5368"/>
                <a:ext cx="697" cy="697"/>
              </a:xfrm>
              <a:prstGeom prst="ellipse">
                <a:avLst/>
              </a:prstGeom>
              <a:solidFill>
                <a:srgbClr val="FFFFFF"/>
              </a:solidFill>
              <a:ln w="12700">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19464" name="Line 8"/>
              <p:cNvSpPr>
                <a:spLocks noChangeShapeType="1"/>
              </p:cNvSpPr>
              <p:nvPr/>
            </p:nvSpPr>
            <p:spPr bwMode="auto">
              <a:xfrm>
                <a:off x="487" y="5357"/>
                <a:ext cx="1586" cy="0"/>
              </a:xfrm>
              <a:prstGeom prst="line">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65" name="Line 9"/>
              <p:cNvSpPr>
                <a:spLocks noChangeShapeType="1"/>
              </p:cNvSpPr>
              <p:nvPr/>
            </p:nvSpPr>
            <p:spPr bwMode="auto">
              <a:xfrm rot="-5400000">
                <a:off x="612" y="5391"/>
                <a:ext cx="1931" cy="0"/>
              </a:xfrm>
              <a:prstGeom prst="line">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66" name="Text Box 10"/>
              <p:cNvSpPr txBox="1">
                <a:spLocks noChangeArrowheads="1"/>
              </p:cNvSpPr>
              <p:nvPr/>
            </p:nvSpPr>
            <p:spPr bwMode="auto">
              <a:xfrm>
                <a:off x="1456" y="5053"/>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467" name="Text Box 11"/>
              <p:cNvSpPr txBox="1">
                <a:spLocks noChangeArrowheads="1"/>
              </p:cNvSpPr>
              <p:nvPr/>
            </p:nvSpPr>
            <p:spPr bwMode="auto">
              <a:xfrm>
                <a:off x="467" y="6145"/>
                <a:ext cx="1194" cy="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Normale au plan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tangent commun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468" name="Group 12"/>
              <p:cNvGrpSpPr>
                <a:grpSpLocks/>
              </p:cNvGrpSpPr>
              <p:nvPr/>
            </p:nvGrpSpPr>
            <p:grpSpPr bwMode="auto">
              <a:xfrm>
                <a:off x="663" y="4286"/>
                <a:ext cx="655" cy="475"/>
                <a:chOff x="663" y="3286"/>
                <a:chExt cx="655" cy="475"/>
              </a:xfrm>
            </p:grpSpPr>
            <p:sp>
              <p:nvSpPr>
                <p:cNvPr id="19469" name="Line 13"/>
                <p:cNvSpPr>
                  <a:spLocks noChangeShapeType="1"/>
                </p:cNvSpPr>
                <p:nvPr/>
              </p:nvSpPr>
              <p:spPr bwMode="auto">
                <a:xfrm>
                  <a:off x="949" y="3539"/>
                  <a:ext cx="369" cy="222"/>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9470" name="Text Box 14"/>
                <p:cNvSpPr txBox="1">
                  <a:spLocks noChangeArrowheads="1"/>
                </p:cNvSpPr>
                <p:nvPr/>
              </p:nvSpPr>
              <p:spPr bwMode="auto">
                <a:xfrm>
                  <a:off x="663" y="3286"/>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471" name="Group 15"/>
              <p:cNvGrpSpPr>
                <a:grpSpLocks/>
              </p:cNvGrpSpPr>
              <p:nvPr/>
            </p:nvGrpSpPr>
            <p:grpSpPr bwMode="auto">
              <a:xfrm>
                <a:off x="563" y="5666"/>
                <a:ext cx="662" cy="367"/>
                <a:chOff x="563" y="4665"/>
                <a:chExt cx="662" cy="367"/>
              </a:xfrm>
            </p:grpSpPr>
            <p:sp>
              <p:nvSpPr>
                <p:cNvPr id="19472" name="Line 16"/>
                <p:cNvSpPr>
                  <a:spLocks noChangeShapeType="1"/>
                </p:cNvSpPr>
                <p:nvPr/>
              </p:nvSpPr>
              <p:spPr bwMode="auto">
                <a:xfrm flipV="1">
                  <a:off x="849" y="4811"/>
                  <a:ext cx="376" cy="107"/>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9473" name="Text Box 17"/>
                <p:cNvSpPr txBox="1">
                  <a:spLocks noChangeArrowheads="1"/>
                </p:cNvSpPr>
                <p:nvPr/>
              </p:nvSpPr>
              <p:spPr bwMode="auto">
                <a:xfrm>
                  <a:off x="563" y="4665"/>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474" name="Text Box 18"/>
              <p:cNvSpPr txBox="1">
                <a:spLocks noChangeArrowheads="1"/>
              </p:cNvSpPr>
              <p:nvPr/>
            </p:nvSpPr>
            <p:spPr bwMode="auto">
              <a:xfrm>
                <a:off x="70" y="5100"/>
                <a:ext cx="1056" cy="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Plan tangent commun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475" name="Line 19"/>
              <p:cNvSpPr>
                <a:spLocks noChangeShapeType="1"/>
              </p:cNvSpPr>
              <p:nvPr/>
            </p:nvSpPr>
            <p:spPr bwMode="auto">
              <a:xfrm flipV="1">
                <a:off x="1586" y="4797"/>
                <a:ext cx="0" cy="552"/>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9476" name="Line 20"/>
              <p:cNvSpPr>
                <a:spLocks noChangeShapeType="1"/>
              </p:cNvSpPr>
              <p:nvPr/>
            </p:nvSpPr>
            <p:spPr bwMode="auto">
              <a:xfrm>
                <a:off x="1578" y="5378"/>
                <a:ext cx="0" cy="552"/>
              </a:xfrm>
              <a:prstGeom prst="line">
                <a:avLst/>
              </a:prstGeom>
              <a:noFill/>
              <a:ln w="25400">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grpSp>
        <p:grpSp>
          <p:nvGrpSpPr>
            <p:cNvPr id="19477" name="Group 21"/>
            <p:cNvGrpSpPr>
              <a:grpSpLocks/>
            </p:cNvGrpSpPr>
            <p:nvPr/>
          </p:nvGrpSpPr>
          <p:grpSpPr bwMode="auto">
            <a:xfrm>
              <a:off x="2417" y="4752"/>
              <a:ext cx="2968" cy="2382"/>
              <a:chOff x="2417" y="3262"/>
              <a:chExt cx="2968" cy="2382"/>
            </a:xfrm>
          </p:grpSpPr>
          <p:sp>
            <p:nvSpPr>
              <p:cNvPr id="19478" name="Rectangle 22"/>
              <p:cNvSpPr>
                <a:spLocks noChangeArrowheads="1"/>
              </p:cNvSpPr>
              <p:nvPr/>
            </p:nvSpPr>
            <p:spPr bwMode="auto">
              <a:xfrm>
                <a:off x="3458" y="4311"/>
                <a:ext cx="1563" cy="26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19479" name="Oval 23"/>
              <p:cNvSpPr>
                <a:spLocks noChangeArrowheads="1"/>
              </p:cNvSpPr>
              <p:nvPr/>
            </p:nvSpPr>
            <p:spPr bwMode="auto">
              <a:xfrm>
                <a:off x="3848" y="3599"/>
                <a:ext cx="697" cy="69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80" name="Line 24"/>
              <p:cNvSpPr>
                <a:spLocks noChangeShapeType="1"/>
              </p:cNvSpPr>
              <p:nvPr/>
            </p:nvSpPr>
            <p:spPr bwMode="auto">
              <a:xfrm>
                <a:off x="2620" y="4308"/>
                <a:ext cx="2765" cy="0"/>
              </a:xfrm>
              <a:prstGeom prst="line">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81" name="Text Box 25"/>
              <p:cNvSpPr txBox="1">
                <a:spLocks noChangeArrowheads="1"/>
              </p:cNvSpPr>
              <p:nvPr/>
            </p:nvSpPr>
            <p:spPr bwMode="auto">
              <a:xfrm>
                <a:off x="4071" y="4004"/>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482" name="Line 26"/>
              <p:cNvSpPr>
                <a:spLocks noChangeShapeType="1"/>
              </p:cNvSpPr>
              <p:nvPr/>
            </p:nvSpPr>
            <p:spPr bwMode="auto">
              <a:xfrm rot="-5400000">
                <a:off x="3301" y="4255"/>
                <a:ext cx="1785" cy="0"/>
              </a:xfrm>
              <a:prstGeom prst="line">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83" name="Text Box 27"/>
              <p:cNvSpPr txBox="1">
                <a:spLocks noChangeArrowheads="1"/>
              </p:cNvSpPr>
              <p:nvPr/>
            </p:nvSpPr>
            <p:spPr bwMode="auto">
              <a:xfrm>
                <a:off x="3588" y="5124"/>
                <a:ext cx="1194" cy="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Normale au plan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tangent commun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484" name="Group 28"/>
              <p:cNvGrpSpPr>
                <a:grpSpLocks/>
              </p:cNvGrpSpPr>
              <p:nvPr/>
            </p:nvGrpSpPr>
            <p:grpSpPr bwMode="auto">
              <a:xfrm>
                <a:off x="3255" y="3262"/>
                <a:ext cx="655" cy="475"/>
                <a:chOff x="663" y="3286"/>
                <a:chExt cx="655" cy="475"/>
              </a:xfrm>
            </p:grpSpPr>
            <p:sp>
              <p:nvSpPr>
                <p:cNvPr id="19485" name="Line 29"/>
                <p:cNvSpPr>
                  <a:spLocks noChangeShapeType="1"/>
                </p:cNvSpPr>
                <p:nvPr/>
              </p:nvSpPr>
              <p:spPr bwMode="auto">
                <a:xfrm>
                  <a:off x="949" y="3539"/>
                  <a:ext cx="369" cy="222"/>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9486" name="Text Box 30"/>
                <p:cNvSpPr txBox="1">
                  <a:spLocks noChangeArrowheads="1"/>
                </p:cNvSpPr>
                <p:nvPr/>
              </p:nvSpPr>
              <p:spPr bwMode="auto">
                <a:xfrm>
                  <a:off x="663" y="3286"/>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487" name="Line 31"/>
              <p:cNvSpPr>
                <a:spLocks noChangeShapeType="1"/>
              </p:cNvSpPr>
              <p:nvPr/>
            </p:nvSpPr>
            <p:spPr bwMode="auto">
              <a:xfrm flipV="1">
                <a:off x="3498" y="4659"/>
                <a:ext cx="376" cy="268"/>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9488" name="Text Box 32"/>
              <p:cNvSpPr txBox="1">
                <a:spLocks noChangeArrowheads="1"/>
              </p:cNvSpPr>
              <p:nvPr/>
            </p:nvSpPr>
            <p:spPr bwMode="auto">
              <a:xfrm>
                <a:off x="3212" y="4674"/>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489" name="Text Box 33"/>
              <p:cNvSpPr txBox="1">
                <a:spLocks noChangeArrowheads="1"/>
              </p:cNvSpPr>
              <p:nvPr/>
            </p:nvSpPr>
            <p:spPr bwMode="auto">
              <a:xfrm>
                <a:off x="2417" y="4044"/>
                <a:ext cx="1056" cy="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Plan tangent commun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490" name="Line 34"/>
              <p:cNvSpPr>
                <a:spLocks noChangeShapeType="1"/>
              </p:cNvSpPr>
              <p:nvPr/>
            </p:nvSpPr>
            <p:spPr bwMode="auto">
              <a:xfrm flipV="1">
                <a:off x="4193" y="3743"/>
                <a:ext cx="0" cy="552"/>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9491" name="Line 35"/>
              <p:cNvSpPr>
                <a:spLocks noChangeShapeType="1"/>
              </p:cNvSpPr>
              <p:nvPr/>
            </p:nvSpPr>
            <p:spPr bwMode="auto">
              <a:xfrm>
                <a:off x="4193" y="4300"/>
                <a:ext cx="0" cy="552"/>
              </a:xfrm>
              <a:prstGeom prst="line">
                <a:avLst/>
              </a:prstGeom>
              <a:noFill/>
              <a:ln w="25400">
                <a:solidFill>
                  <a:srgbClr val="339966"/>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grpSp>
        <p:grpSp>
          <p:nvGrpSpPr>
            <p:cNvPr id="19492" name="Group 36"/>
            <p:cNvGrpSpPr>
              <a:grpSpLocks/>
            </p:cNvGrpSpPr>
            <p:nvPr/>
          </p:nvGrpSpPr>
          <p:grpSpPr bwMode="auto">
            <a:xfrm>
              <a:off x="5629" y="4713"/>
              <a:ext cx="3045" cy="2329"/>
              <a:chOff x="7323" y="3203"/>
              <a:chExt cx="3045" cy="2329"/>
            </a:xfrm>
          </p:grpSpPr>
          <p:sp>
            <p:nvSpPr>
              <p:cNvPr id="19493" name="Oval 37"/>
              <p:cNvSpPr>
                <a:spLocks noChangeArrowheads="1"/>
              </p:cNvSpPr>
              <p:nvPr/>
            </p:nvSpPr>
            <p:spPr bwMode="auto">
              <a:xfrm>
                <a:off x="8745" y="4153"/>
                <a:ext cx="1623" cy="704"/>
              </a:xfrm>
              <a:prstGeom prst="ellipse">
                <a:avLst/>
              </a:prstGeom>
              <a:solidFill>
                <a:srgbClr val="FFFFFF"/>
              </a:solidFill>
              <a:ln w="12700">
                <a:solidFill>
                  <a:srgbClr val="000000"/>
                </a:solidFill>
                <a:round/>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19494" name="Oval 38"/>
              <p:cNvSpPr>
                <a:spLocks noChangeArrowheads="1"/>
              </p:cNvSpPr>
              <p:nvPr/>
            </p:nvSpPr>
            <p:spPr bwMode="auto">
              <a:xfrm>
                <a:off x="8578" y="3532"/>
                <a:ext cx="697" cy="697"/>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95" name="Line 39"/>
              <p:cNvSpPr>
                <a:spLocks noChangeShapeType="1"/>
              </p:cNvSpPr>
              <p:nvPr/>
            </p:nvSpPr>
            <p:spPr bwMode="auto">
              <a:xfrm flipV="1">
                <a:off x="8187" y="3903"/>
                <a:ext cx="1792" cy="605"/>
              </a:xfrm>
              <a:prstGeom prst="line">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96" name="Line 40"/>
              <p:cNvSpPr>
                <a:spLocks noChangeShapeType="1"/>
              </p:cNvSpPr>
              <p:nvPr/>
            </p:nvSpPr>
            <p:spPr bwMode="auto">
              <a:xfrm rot="16200000" flipV="1">
                <a:off x="8126" y="3828"/>
                <a:ext cx="1792" cy="605"/>
              </a:xfrm>
              <a:prstGeom prst="line">
                <a:avLst/>
              </a:prstGeom>
              <a:noFill/>
              <a:ln w="63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97" name="Text Box 41"/>
              <p:cNvSpPr txBox="1">
                <a:spLocks noChangeArrowheads="1"/>
              </p:cNvSpPr>
              <p:nvPr/>
            </p:nvSpPr>
            <p:spPr bwMode="auto">
              <a:xfrm>
                <a:off x="8901" y="3845"/>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498" name="Group 42"/>
              <p:cNvGrpSpPr>
                <a:grpSpLocks/>
              </p:cNvGrpSpPr>
              <p:nvPr/>
            </p:nvGrpSpPr>
            <p:grpSpPr bwMode="auto">
              <a:xfrm>
                <a:off x="7971" y="3203"/>
                <a:ext cx="655" cy="475"/>
                <a:chOff x="663" y="3286"/>
                <a:chExt cx="655" cy="475"/>
              </a:xfrm>
            </p:grpSpPr>
            <p:sp>
              <p:nvSpPr>
                <p:cNvPr id="19499" name="Line 43"/>
                <p:cNvSpPr>
                  <a:spLocks noChangeShapeType="1"/>
                </p:cNvSpPr>
                <p:nvPr/>
              </p:nvSpPr>
              <p:spPr bwMode="auto">
                <a:xfrm>
                  <a:off x="949" y="3539"/>
                  <a:ext cx="369" cy="222"/>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9500" name="Text Box 44"/>
                <p:cNvSpPr txBox="1">
                  <a:spLocks noChangeArrowheads="1"/>
                </p:cNvSpPr>
                <p:nvPr/>
              </p:nvSpPr>
              <p:spPr bwMode="auto">
                <a:xfrm>
                  <a:off x="663" y="3286"/>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501" name="Group 45"/>
              <p:cNvGrpSpPr>
                <a:grpSpLocks/>
              </p:cNvGrpSpPr>
              <p:nvPr/>
            </p:nvGrpSpPr>
            <p:grpSpPr bwMode="auto">
              <a:xfrm>
                <a:off x="8247" y="4591"/>
                <a:ext cx="662" cy="367"/>
                <a:chOff x="563" y="4665"/>
                <a:chExt cx="662" cy="367"/>
              </a:xfrm>
            </p:grpSpPr>
            <p:sp>
              <p:nvSpPr>
                <p:cNvPr id="19502" name="Line 46"/>
                <p:cNvSpPr>
                  <a:spLocks noChangeShapeType="1"/>
                </p:cNvSpPr>
                <p:nvPr/>
              </p:nvSpPr>
              <p:spPr bwMode="auto">
                <a:xfrm flipV="1">
                  <a:off x="849" y="4811"/>
                  <a:ext cx="376" cy="107"/>
                </a:xfrm>
                <a:prstGeom prst="line">
                  <a:avLst/>
                </a:prstGeom>
                <a:noFill/>
                <a:ln w="317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19503" name="Text Box 47"/>
                <p:cNvSpPr txBox="1">
                  <a:spLocks noChangeArrowheads="1"/>
                </p:cNvSpPr>
                <p:nvPr/>
              </p:nvSpPr>
              <p:spPr bwMode="auto">
                <a:xfrm>
                  <a:off x="563" y="4665"/>
                  <a:ext cx="428" cy="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9504" name="Text Box 48"/>
              <p:cNvSpPr txBox="1">
                <a:spLocks noChangeArrowheads="1"/>
              </p:cNvSpPr>
              <p:nvPr/>
            </p:nvSpPr>
            <p:spPr bwMode="auto">
              <a:xfrm>
                <a:off x="8970" y="5012"/>
                <a:ext cx="1194" cy="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Normale au plan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tangent commun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505" name="Text Box 49"/>
              <p:cNvSpPr txBox="1">
                <a:spLocks noChangeArrowheads="1"/>
              </p:cNvSpPr>
              <p:nvPr/>
            </p:nvSpPr>
            <p:spPr bwMode="auto">
              <a:xfrm>
                <a:off x="7323" y="4261"/>
                <a:ext cx="1056" cy="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Plan tangent commun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506" name="Line 50"/>
              <p:cNvSpPr>
                <a:spLocks noChangeShapeType="1"/>
              </p:cNvSpPr>
              <p:nvPr/>
            </p:nvSpPr>
            <p:spPr bwMode="auto">
              <a:xfrm flipH="1" flipV="1">
                <a:off x="8878" y="3701"/>
                <a:ext cx="161" cy="506"/>
              </a:xfrm>
              <a:prstGeom prst="line">
                <a:avLst/>
              </a:prstGeom>
              <a:noFill/>
              <a:ln w="254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9507" name="Line 51"/>
              <p:cNvSpPr>
                <a:spLocks noChangeShapeType="1"/>
              </p:cNvSpPr>
              <p:nvPr/>
            </p:nvSpPr>
            <p:spPr bwMode="auto">
              <a:xfrm rot="-10800000" flipH="1" flipV="1">
                <a:off x="9054" y="4229"/>
                <a:ext cx="161" cy="506"/>
              </a:xfrm>
              <a:prstGeom prst="line">
                <a:avLst/>
              </a:prstGeom>
              <a:noFill/>
              <a:ln w="25400">
                <a:solidFill>
                  <a:srgbClr val="339966"/>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fr-FR"/>
              </a:p>
            </p:txBody>
          </p:sp>
        </p:grpSp>
      </p:grpSp>
      <p:sp>
        <p:nvSpPr>
          <p:cNvPr id="19510" name="Rectangle 5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59" name="Groupe 58"/>
          <p:cNvGrpSpPr/>
          <p:nvPr/>
        </p:nvGrpSpPr>
        <p:grpSpPr>
          <a:xfrm>
            <a:off x="7380312" y="4005064"/>
            <a:ext cx="1763688" cy="913507"/>
            <a:chOff x="7380312" y="4005064"/>
            <a:chExt cx="1763688" cy="913507"/>
          </a:xfrm>
        </p:grpSpPr>
        <p:sp>
          <p:nvSpPr>
            <p:cNvPr id="19508" name="Text Box 52"/>
            <p:cNvSpPr txBox="1">
              <a:spLocks noChangeArrowheads="1"/>
            </p:cNvSpPr>
            <p:nvPr/>
          </p:nvSpPr>
          <p:spPr bwMode="auto">
            <a:xfrm>
              <a:off x="7380312" y="4293096"/>
              <a:ext cx="1763688" cy="62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rgbClr val="339966"/>
                  </a:solidFill>
                  <a:effectLst/>
                  <a:latin typeface="Comic Sans MS" pitchFamily="66" charset="0"/>
                  <a:cs typeface="Arial" pitchFamily="34" charset="0"/>
                </a:rPr>
                <a:t> Force appliquée par le solide 2 sur le solide 1</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509" name="Object 53"/>
            <p:cNvGraphicFramePr>
              <a:graphicFrameLocks noChangeAspect="1"/>
            </p:cNvGraphicFramePr>
            <p:nvPr/>
          </p:nvGraphicFramePr>
          <p:xfrm>
            <a:off x="7884368" y="4005064"/>
            <a:ext cx="546296" cy="404664"/>
          </p:xfrm>
          <a:graphic>
            <a:graphicData uri="http://schemas.openxmlformats.org/presentationml/2006/ole">
              <p:oleObj spid="_x0000_s19509" r:id="rId3" imgW="253890" imgH="190417" progId="">
                <p:embed/>
              </p:oleObj>
            </a:graphicData>
          </a:graphic>
        </p:graphicFrame>
      </p:grpSp>
      <p:sp>
        <p:nvSpPr>
          <p:cNvPr id="19513"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60" name="Groupe 59"/>
          <p:cNvGrpSpPr/>
          <p:nvPr/>
        </p:nvGrpSpPr>
        <p:grpSpPr>
          <a:xfrm>
            <a:off x="7380312" y="5157192"/>
            <a:ext cx="1763688" cy="985515"/>
            <a:chOff x="7380312" y="5157192"/>
            <a:chExt cx="1763688" cy="985515"/>
          </a:xfrm>
        </p:grpSpPr>
        <p:graphicFrame>
          <p:nvGraphicFramePr>
            <p:cNvPr id="19512" name="Object 56"/>
            <p:cNvGraphicFramePr>
              <a:graphicFrameLocks noChangeAspect="1"/>
            </p:cNvGraphicFramePr>
            <p:nvPr/>
          </p:nvGraphicFramePr>
          <p:xfrm>
            <a:off x="7956376" y="5157192"/>
            <a:ext cx="504056" cy="403245"/>
          </p:xfrm>
          <a:graphic>
            <a:graphicData uri="http://schemas.openxmlformats.org/presentationml/2006/ole">
              <p:oleObj spid="_x0000_s19512" r:id="rId4" imgW="241195" imgH="190417" progId="">
                <p:embed/>
              </p:oleObj>
            </a:graphicData>
          </a:graphic>
        </p:graphicFrame>
        <p:sp>
          <p:nvSpPr>
            <p:cNvPr id="63" name="Text Box 52"/>
            <p:cNvSpPr txBox="1">
              <a:spLocks noChangeArrowheads="1"/>
            </p:cNvSpPr>
            <p:nvPr/>
          </p:nvSpPr>
          <p:spPr bwMode="auto">
            <a:xfrm>
              <a:off x="7380312" y="5517232"/>
              <a:ext cx="1763688" cy="62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rgbClr val="FF0000"/>
                  </a:solidFill>
                  <a:effectLst/>
                  <a:latin typeface="Comic Sans MS" pitchFamily="66" charset="0"/>
                  <a:cs typeface="Arial" pitchFamily="34" charset="0"/>
                </a:rPr>
                <a:t> Force appliquée par le solide 1 sur le solide 2</a:t>
              </a: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blinds(horizontal)">
                                      <p:cBhvr>
                                        <p:cTn id="22" dur="500"/>
                                        <p:tgtEl>
                                          <p:spTgt spid="1946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checkerboard(across)">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checkerboard(across)">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Notion de Force</a:t>
            </a:r>
            <a:endParaRPr lang="fr-FR" dirty="0"/>
          </a:p>
        </p:txBody>
      </p:sp>
      <p:sp>
        <p:nvSpPr>
          <p:cNvPr id="3" name="Espace réservé du contenu 2"/>
          <p:cNvSpPr>
            <a:spLocks noGrp="1"/>
          </p:cNvSpPr>
          <p:nvPr>
            <p:ph idx="1"/>
          </p:nvPr>
        </p:nvSpPr>
        <p:spPr>
          <a:xfrm>
            <a:off x="457200" y="1935480"/>
            <a:ext cx="8229600" cy="2429624"/>
          </a:xfrm>
        </p:spPr>
        <p:txBody>
          <a:bodyPr>
            <a:normAutofit/>
          </a:bodyPr>
          <a:lstStyle/>
          <a:p>
            <a:pPr lvl="0"/>
            <a:r>
              <a:rPr lang="fr-FR" sz="2000" b="1" i="1" u="sng" dirty="0" smtClean="0">
                <a:latin typeface="Arial" pitchFamily="34" charset="0"/>
                <a:cs typeface="Arial" pitchFamily="34" charset="0"/>
              </a:rPr>
              <a:t>Contact linéique</a:t>
            </a:r>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Dans le cas d’une répartition uniforme, on peut remplacer cette charge linéique q (en N/m) par une action concentrée en C au milieu du contact [AB] telle que  		avec l la longueur du segment [AB].</a:t>
            </a:r>
          </a:p>
          <a:p>
            <a:endParaRPr lang="fr-FR" sz="2000" dirty="0">
              <a:latin typeface="Arial" pitchFamily="34" charset="0"/>
              <a:cs typeface="Arial" pitchFamily="34" charset="0"/>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2529" name="Object 1"/>
          <p:cNvGraphicFramePr>
            <a:graphicFrameLocks noChangeAspect="1"/>
          </p:cNvGraphicFramePr>
          <p:nvPr/>
        </p:nvGraphicFramePr>
        <p:xfrm>
          <a:off x="3707904" y="2852936"/>
          <a:ext cx="1296144" cy="576064"/>
        </p:xfrm>
        <a:graphic>
          <a:graphicData uri="http://schemas.openxmlformats.org/presentationml/2006/ole">
            <p:oleObj spid="_x0000_s22529" r:id="rId3" imgW="596641" imgH="266584" progId="">
              <p:embed/>
            </p:oleObj>
          </a:graphicData>
        </a:graphic>
      </p:graphicFrame>
      <p:grpSp>
        <p:nvGrpSpPr>
          <p:cNvPr id="22531" name="Group 3"/>
          <p:cNvGrpSpPr>
            <a:grpSpLocks/>
          </p:cNvGrpSpPr>
          <p:nvPr/>
        </p:nvGrpSpPr>
        <p:grpSpPr bwMode="auto">
          <a:xfrm>
            <a:off x="611560" y="3789040"/>
            <a:ext cx="3168352" cy="2411660"/>
            <a:chOff x="675" y="7676"/>
            <a:chExt cx="4175" cy="3116"/>
          </a:xfrm>
        </p:grpSpPr>
        <p:pic>
          <p:nvPicPr>
            <p:cNvPr id="22532" name="Picture 4"/>
            <p:cNvPicPr>
              <a:picLocks noChangeAspect="1" noChangeArrowheads="1"/>
            </p:cNvPicPr>
            <p:nvPr/>
          </p:nvPicPr>
          <p:blipFill>
            <a:blip r:embed="rId4" cstate="print"/>
            <a:srcRect l="37006" t="38184" r="9245" b="12354"/>
            <a:stretch>
              <a:fillRect/>
            </a:stretch>
          </p:blipFill>
          <p:spPr bwMode="auto">
            <a:xfrm>
              <a:off x="911" y="7676"/>
              <a:ext cx="3939" cy="2900"/>
            </a:xfrm>
            <a:prstGeom prst="rect">
              <a:avLst/>
            </a:prstGeom>
            <a:noFill/>
            <a:ln w="9525">
              <a:noFill/>
              <a:miter lim="800000"/>
              <a:headEnd/>
              <a:tailEnd/>
            </a:ln>
            <a:effectLst/>
          </p:spPr>
        </p:pic>
        <p:sp>
          <p:nvSpPr>
            <p:cNvPr id="22533" name="Text Box 5"/>
            <p:cNvSpPr txBox="1">
              <a:spLocks noChangeArrowheads="1"/>
            </p:cNvSpPr>
            <p:nvPr/>
          </p:nvSpPr>
          <p:spPr bwMode="auto">
            <a:xfrm>
              <a:off x="1697" y="10168"/>
              <a:ext cx="280" cy="311"/>
            </a:xfrm>
            <a:prstGeom prst="rect">
              <a:avLst/>
            </a:prstGeom>
            <a:noFill/>
            <a:ln w="9525">
              <a:noFill/>
              <a:miter lim="800000"/>
              <a:headEnd/>
              <a:tailEnd/>
            </a:ln>
          </p:spPr>
          <p:txBody>
            <a:bodyPr vert="horz" wrap="square" lIns="61265" tIns="30632" rIns="61265" bIns="30632"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4" name="Arc 6"/>
            <p:cNvSpPr>
              <a:spLocks/>
            </p:cNvSpPr>
            <p:nvPr/>
          </p:nvSpPr>
          <p:spPr bwMode="auto">
            <a:xfrm rot="-24461722">
              <a:off x="1287" y="10131"/>
              <a:ext cx="775" cy="547"/>
            </a:xfrm>
            <a:custGeom>
              <a:avLst/>
              <a:gdLst>
                <a:gd name="G0" fmla="+- 0 0 0"/>
                <a:gd name="G1" fmla="+- 19479 0 0"/>
                <a:gd name="G2" fmla="+- 21600 0 0"/>
                <a:gd name="T0" fmla="*/ 9333 w 21600"/>
                <a:gd name="T1" fmla="*/ 0 h 22777"/>
                <a:gd name="T2" fmla="*/ 21347 w 21600"/>
                <a:gd name="T3" fmla="*/ 22777 h 22777"/>
                <a:gd name="T4" fmla="*/ 0 w 21600"/>
                <a:gd name="T5" fmla="*/ 19479 h 22777"/>
              </a:gdLst>
              <a:ahLst/>
              <a:cxnLst>
                <a:cxn ang="0">
                  <a:pos x="T0" y="T1"/>
                </a:cxn>
                <a:cxn ang="0">
                  <a:pos x="T2" y="T3"/>
                </a:cxn>
                <a:cxn ang="0">
                  <a:pos x="T4" y="T5"/>
                </a:cxn>
              </a:cxnLst>
              <a:rect l="0" t="0" r="r" b="b"/>
              <a:pathLst>
                <a:path w="21600" h="22777" fill="none" extrusionOk="0">
                  <a:moveTo>
                    <a:pt x="9333" y="-1"/>
                  </a:moveTo>
                  <a:cubicBezTo>
                    <a:pt x="16829" y="3591"/>
                    <a:pt x="21600" y="11166"/>
                    <a:pt x="21600" y="19479"/>
                  </a:cubicBezTo>
                  <a:cubicBezTo>
                    <a:pt x="21600" y="20583"/>
                    <a:pt x="21515" y="21685"/>
                    <a:pt x="21346" y="22776"/>
                  </a:cubicBezTo>
                </a:path>
                <a:path w="21600" h="22777" stroke="0" extrusionOk="0">
                  <a:moveTo>
                    <a:pt x="9333" y="-1"/>
                  </a:moveTo>
                  <a:cubicBezTo>
                    <a:pt x="16829" y="3591"/>
                    <a:pt x="21600" y="11166"/>
                    <a:pt x="21600" y="19479"/>
                  </a:cubicBezTo>
                  <a:cubicBezTo>
                    <a:pt x="21600" y="20583"/>
                    <a:pt x="21515" y="21685"/>
                    <a:pt x="21346" y="22776"/>
                  </a:cubicBezTo>
                  <a:lnTo>
                    <a:pt x="0" y="19479"/>
                  </a:lnTo>
                  <a:close/>
                </a:path>
              </a:pathLst>
            </a:cu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fr-FR"/>
            </a:p>
          </p:txBody>
        </p:sp>
        <p:sp>
          <p:nvSpPr>
            <p:cNvPr id="22535" name="Line 7"/>
            <p:cNvSpPr>
              <a:spLocks noChangeShapeType="1"/>
            </p:cNvSpPr>
            <p:nvPr/>
          </p:nvSpPr>
          <p:spPr bwMode="auto">
            <a:xfrm flipV="1">
              <a:off x="2007" y="8588"/>
              <a:ext cx="1724" cy="1035"/>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36" name="Line 8"/>
            <p:cNvSpPr>
              <a:spLocks noChangeShapeType="1"/>
            </p:cNvSpPr>
            <p:nvPr/>
          </p:nvSpPr>
          <p:spPr bwMode="auto">
            <a:xfrm flipV="1">
              <a:off x="2007" y="9321"/>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37" name="Line 9"/>
            <p:cNvSpPr>
              <a:spLocks noChangeShapeType="1"/>
            </p:cNvSpPr>
            <p:nvPr/>
          </p:nvSpPr>
          <p:spPr bwMode="auto">
            <a:xfrm flipV="1">
              <a:off x="2136" y="9235"/>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38" name="Line 10"/>
            <p:cNvSpPr>
              <a:spLocks noChangeShapeType="1"/>
            </p:cNvSpPr>
            <p:nvPr/>
          </p:nvSpPr>
          <p:spPr bwMode="auto">
            <a:xfrm flipV="1">
              <a:off x="2265" y="9149"/>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39" name="Line 11"/>
            <p:cNvSpPr>
              <a:spLocks noChangeShapeType="1"/>
            </p:cNvSpPr>
            <p:nvPr/>
          </p:nvSpPr>
          <p:spPr bwMode="auto">
            <a:xfrm flipV="1">
              <a:off x="2394" y="9077"/>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0" name="Line 12"/>
            <p:cNvSpPr>
              <a:spLocks noChangeShapeType="1"/>
            </p:cNvSpPr>
            <p:nvPr/>
          </p:nvSpPr>
          <p:spPr bwMode="auto">
            <a:xfrm flipV="1">
              <a:off x="2523" y="8999"/>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1" name="Line 13"/>
            <p:cNvSpPr>
              <a:spLocks noChangeShapeType="1"/>
            </p:cNvSpPr>
            <p:nvPr/>
          </p:nvSpPr>
          <p:spPr bwMode="auto">
            <a:xfrm flipV="1">
              <a:off x="2653" y="8933"/>
              <a:ext cx="0" cy="303"/>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2" name="Line 14"/>
            <p:cNvSpPr>
              <a:spLocks noChangeShapeType="1"/>
            </p:cNvSpPr>
            <p:nvPr/>
          </p:nvSpPr>
          <p:spPr bwMode="auto">
            <a:xfrm flipV="1">
              <a:off x="2782" y="8847"/>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3" name="Line 15"/>
            <p:cNvSpPr>
              <a:spLocks noChangeShapeType="1"/>
            </p:cNvSpPr>
            <p:nvPr/>
          </p:nvSpPr>
          <p:spPr bwMode="auto">
            <a:xfrm flipV="1">
              <a:off x="2912" y="8772"/>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4" name="Line 16"/>
            <p:cNvSpPr>
              <a:spLocks noChangeShapeType="1"/>
            </p:cNvSpPr>
            <p:nvPr/>
          </p:nvSpPr>
          <p:spPr bwMode="auto">
            <a:xfrm flipV="1">
              <a:off x="3041" y="8692"/>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5" name="Line 17"/>
            <p:cNvSpPr>
              <a:spLocks noChangeShapeType="1"/>
            </p:cNvSpPr>
            <p:nvPr/>
          </p:nvSpPr>
          <p:spPr bwMode="auto">
            <a:xfrm flipV="1">
              <a:off x="3171" y="8611"/>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6" name="Line 18"/>
            <p:cNvSpPr>
              <a:spLocks noChangeShapeType="1"/>
            </p:cNvSpPr>
            <p:nvPr/>
          </p:nvSpPr>
          <p:spPr bwMode="auto">
            <a:xfrm flipV="1">
              <a:off x="3300" y="8545"/>
              <a:ext cx="0" cy="303"/>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7" name="Line 19"/>
            <p:cNvSpPr>
              <a:spLocks noChangeShapeType="1"/>
            </p:cNvSpPr>
            <p:nvPr/>
          </p:nvSpPr>
          <p:spPr bwMode="auto">
            <a:xfrm flipV="1">
              <a:off x="3430" y="8458"/>
              <a:ext cx="0" cy="303"/>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8" name="Line 20"/>
            <p:cNvSpPr>
              <a:spLocks noChangeShapeType="1"/>
            </p:cNvSpPr>
            <p:nvPr/>
          </p:nvSpPr>
          <p:spPr bwMode="auto">
            <a:xfrm flipV="1">
              <a:off x="3570" y="8367"/>
              <a:ext cx="0" cy="302"/>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49" name="Line 21"/>
            <p:cNvSpPr>
              <a:spLocks noChangeShapeType="1"/>
            </p:cNvSpPr>
            <p:nvPr/>
          </p:nvSpPr>
          <p:spPr bwMode="auto">
            <a:xfrm flipV="1">
              <a:off x="3714" y="8286"/>
              <a:ext cx="0" cy="303"/>
            </a:xfrm>
            <a:prstGeom prst="line">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2550" name="Line 22"/>
            <p:cNvSpPr>
              <a:spLocks noChangeShapeType="1"/>
            </p:cNvSpPr>
            <p:nvPr/>
          </p:nvSpPr>
          <p:spPr bwMode="auto">
            <a:xfrm flipV="1">
              <a:off x="3818" y="8243"/>
              <a:ext cx="474" cy="302"/>
            </a:xfrm>
            <a:prstGeom prst="line">
              <a:avLst/>
            </a:prstGeom>
            <a:noFill/>
            <a:ln w="9525">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22551" name="Line 23"/>
            <p:cNvSpPr>
              <a:spLocks noChangeShapeType="1"/>
            </p:cNvSpPr>
            <p:nvPr/>
          </p:nvSpPr>
          <p:spPr bwMode="auto">
            <a:xfrm flipV="1">
              <a:off x="2912" y="8071"/>
              <a:ext cx="0" cy="992"/>
            </a:xfrm>
            <a:prstGeom prst="line">
              <a:avLst/>
            </a:prstGeom>
            <a:noFill/>
            <a:ln w="9525">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2552" name="Text Box 24"/>
            <p:cNvSpPr txBox="1">
              <a:spLocks noChangeArrowheads="1"/>
            </p:cNvSpPr>
            <p:nvPr/>
          </p:nvSpPr>
          <p:spPr bwMode="auto">
            <a:xfrm>
              <a:off x="1920" y="9666"/>
              <a:ext cx="351" cy="358"/>
            </a:xfrm>
            <a:prstGeom prst="rect">
              <a:avLst/>
            </a:prstGeom>
            <a:noFill/>
            <a:ln w="9525">
              <a:noFill/>
              <a:miter lim="800000"/>
              <a:headEnd/>
              <a:tailEnd/>
            </a:ln>
          </p:spPr>
          <p:txBody>
            <a:bodyPr vert="horz" wrap="square" lIns="61265" tIns="30632" rIns="61265" bIns="306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53" name="Text Box 25"/>
            <p:cNvSpPr txBox="1">
              <a:spLocks noChangeArrowheads="1"/>
            </p:cNvSpPr>
            <p:nvPr/>
          </p:nvSpPr>
          <p:spPr bwMode="auto">
            <a:xfrm>
              <a:off x="3731" y="8675"/>
              <a:ext cx="382" cy="349"/>
            </a:xfrm>
            <a:prstGeom prst="rect">
              <a:avLst/>
            </a:prstGeom>
            <a:noFill/>
            <a:ln w="9525">
              <a:noFill/>
              <a:miter lim="800000"/>
              <a:headEnd/>
              <a:tailEnd/>
            </a:ln>
          </p:spPr>
          <p:txBody>
            <a:bodyPr vert="horz" wrap="square" lIns="61265" tIns="30632" rIns="61265" bIns="306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54" name="Text Box 26"/>
            <p:cNvSpPr txBox="1">
              <a:spLocks noChangeArrowheads="1"/>
            </p:cNvSpPr>
            <p:nvPr/>
          </p:nvSpPr>
          <p:spPr bwMode="auto">
            <a:xfrm>
              <a:off x="2872" y="9155"/>
              <a:ext cx="336" cy="334"/>
            </a:xfrm>
            <a:prstGeom prst="rect">
              <a:avLst/>
            </a:prstGeom>
            <a:noFill/>
            <a:ln w="9525">
              <a:noFill/>
              <a:miter lim="800000"/>
              <a:headEnd/>
              <a:tailEnd/>
            </a:ln>
          </p:spPr>
          <p:txBody>
            <a:bodyPr vert="horz" wrap="square" lIns="61265" tIns="30632" rIns="61265" bIns="306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55" name="Line 27"/>
            <p:cNvSpPr>
              <a:spLocks noChangeShapeType="1"/>
            </p:cNvSpPr>
            <p:nvPr/>
          </p:nvSpPr>
          <p:spPr bwMode="auto">
            <a:xfrm>
              <a:off x="1258" y="9177"/>
              <a:ext cx="420" cy="33"/>
            </a:xfrm>
            <a:prstGeom prst="line">
              <a:avLst/>
            </a:prstGeom>
            <a:noFill/>
            <a:ln w="6350">
              <a:solidFill>
                <a:srgbClr val="000000"/>
              </a:solidFill>
              <a:round/>
              <a:headEnd/>
              <a:tailEnd type="arrow" w="sm" len="sm"/>
            </a:ln>
          </p:spPr>
          <p:txBody>
            <a:bodyPr vert="horz" wrap="square" lIns="91440" tIns="45720" rIns="91440" bIns="45720" numCol="1" anchor="t" anchorCtr="0" compatLnSpc="1">
              <a:prstTxWarp prst="textNoShape">
                <a:avLst/>
              </a:prstTxWarp>
            </a:bodyPr>
            <a:lstStyle/>
            <a:p>
              <a:endParaRPr lang="fr-FR"/>
            </a:p>
          </p:txBody>
        </p:sp>
        <p:sp>
          <p:nvSpPr>
            <p:cNvPr id="22556" name="Text Box 28"/>
            <p:cNvSpPr txBox="1">
              <a:spLocks noChangeArrowheads="1"/>
            </p:cNvSpPr>
            <p:nvPr/>
          </p:nvSpPr>
          <p:spPr bwMode="auto">
            <a:xfrm>
              <a:off x="895" y="8984"/>
              <a:ext cx="421" cy="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57" name="Text Box 29"/>
            <p:cNvSpPr txBox="1">
              <a:spLocks noChangeArrowheads="1"/>
            </p:cNvSpPr>
            <p:nvPr/>
          </p:nvSpPr>
          <p:spPr bwMode="auto">
            <a:xfrm>
              <a:off x="675" y="7979"/>
              <a:ext cx="1548" cy="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Charge répartie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q en N/m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558" name="Object 30"/>
            <p:cNvGraphicFramePr>
              <a:graphicFrameLocks noChangeAspect="1"/>
            </p:cNvGraphicFramePr>
            <p:nvPr/>
          </p:nvGraphicFramePr>
          <p:xfrm>
            <a:off x="2668" y="7840"/>
            <a:ext cx="156" cy="284"/>
          </p:xfrm>
          <a:graphic>
            <a:graphicData uri="http://schemas.openxmlformats.org/presentationml/2006/ole">
              <p:oleObj spid="_x0000_s22558" name="Équation" r:id="rId5" imgW="139680" imgH="253800" progId="Equation.3">
                <p:embed/>
              </p:oleObj>
            </a:graphicData>
          </a:graphic>
        </p:graphicFrame>
        <p:graphicFrame>
          <p:nvGraphicFramePr>
            <p:cNvPr id="22559" name="Object 31"/>
            <p:cNvGraphicFramePr>
              <a:graphicFrameLocks noChangeAspect="1"/>
            </p:cNvGraphicFramePr>
            <p:nvPr/>
          </p:nvGraphicFramePr>
          <p:xfrm>
            <a:off x="4323" y="8020"/>
            <a:ext cx="158" cy="287"/>
          </p:xfrm>
          <a:graphic>
            <a:graphicData uri="http://schemas.openxmlformats.org/presentationml/2006/ole">
              <p:oleObj spid="_x0000_s22559" name="Équation" r:id="rId6" imgW="126720" imgH="228600" progId="Equation.3">
                <p:embed/>
              </p:oleObj>
            </a:graphicData>
          </a:graphic>
        </p:graphicFrame>
      </p:grpSp>
      <p:sp>
        <p:nvSpPr>
          <p:cNvPr id="2257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53" name="Groupe 52"/>
          <p:cNvGrpSpPr/>
          <p:nvPr/>
        </p:nvGrpSpPr>
        <p:grpSpPr>
          <a:xfrm>
            <a:off x="4644008" y="3717032"/>
            <a:ext cx="3115270" cy="2420888"/>
            <a:chOff x="4644008" y="3717032"/>
            <a:chExt cx="3115270" cy="2420888"/>
          </a:xfrm>
        </p:grpSpPr>
        <p:grpSp>
          <p:nvGrpSpPr>
            <p:cNvPr id="22560" name="Group 32"/>
            <p:cNvGrpSpPr>
              <a:grpSpLocks/>
            </p:cNvGrpSpPr>
            <p:nvPr/>
          </p:nvGrpSpPr>
          <p:grpSpPr bwMode="auto">
            <a:xfrm>
              <a:off x="4644008" y="3717032"/>
              <a:ext cx="3115270" cy="2420888"/>
              <a:chOff x="6831" y="7452"/>
              <a:chExt cx="3859" cy="3058"/>
            </a:xfrm>
          </p:grpSpPr>
          <p:pic>
            <p:nvPicPr>
              <p:cNvPr id="22561" name="Picture 33"/>
              <p:cNvPicPr>
                <a:picLocks noChangeAspect="1" noChangeArrowheads="1"/>
              </p:cNvPicPr>
              <p:nvPr/>
            </p:nvPicPr>
            <p:blipFill>
              <a:blip r:embed="rId4" cstate="print"/>
              <a:srcRect l="37006" t="38184" r="9245" b="12354"/>
              <a:stretch>
                <a:fillRect/>
              </a:stretch>
            </p:blipFill>
            <p:spPr bwMode="auto">
              <a:xfrm>
                <a:off x="6831" y="7452"/>
                <a:ext cx="3859" cy="2842"/>
              </a:xfrm>
              <a:prstGeom prst="rect">
                <a:avLst/>
              </a:prstGeom>
              <a:noFill/>
              <a:ln w="9525">
                <a:noFill/>
                <a:miter lim="800000"/>
                <a:headEnd/>
                <a:tailEnd/>
              </a:ln>
              <a:effectLst/>
            </p:spPr>
          </p:pic>
          <p:sp>
            <p:nvSpPr>
              <p:cNvPr id="22562" name="Text Box 34"/>
              <p:cNvSpPr txBox="1">
                <a:spLocks noChangeArrowheads="1"/>
              </p:cNvSpPr>
              <p:nvPr/>
            </p:nvSpPr>
            <p:spPr bwMode="auto">
              <a:xfrm>
                <a:off x="7637" y="9896"/>
                <a:ext cx="243" cy="300"/>
              </a:xfrm>
              <a:prstGeom prst="rect">
                <a:avLst/>
              </a:prstGeom>
              <a:noFill/>
              <a:ln w="9525">
                <a:noFill/>
                <a:miter lim="800000"/>
                <a:headEnd/>
                <a:tailEnd/>
              </a:ln>
            </p:spPr>
            <p:txBody>
              <a:bodyPr vert="horz" wrap="square" lIns="46744" tIns="23372" rIns="46744" bIns="23372"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63" name="Arc 35"/>
              <p:cNvSpPr>
                <a:spLocks/>
              </p:cNvSpPr>
              <p:nvPr/>
            </p:nvSpPr>
            <p:spPr bwMode="auto">
              <a:xfrm rot="-24461722">
                <a:off x="7226" y="9861"/>
                <a:ext cx="763" cy="536"/>
              </a:xfrm>
              <a:custGeom>
                <a:avLst/>
                <a:gdLst>
                  <a:gd name="G0" fmla="+- 0 0 0"/>
                  <a:gd name="G1" fmla="+- 19479 0 0"/>
                  <a:gd name="G2" fmla="+- 21600 0 0"/>
                  <a:gd name="T0" fmla="*/ 9333 w 21600"/>
                  <a:gd name="T1" fmla="*/ 0 h 22777"/>
                  <a:gd name="T2" fmla="*/ 21347 w 21600"/>
                  <a:gd name="T3" fmla="*/ 22777 h 22777"/>
                  <a:gd name="T4" fmla="*/ 0 w 21600"/>
                  <a:gd name="T5" fmla="*/ 19479 h 22777"/>
                </a:gdLst>
                <a:ahLst/>
                <a:cxnLst>
                  <a:cxn ang="0">
                    <a:pos x="T0" y="T1"/>
                  </a:cxn>
                  <a:cxn ang="0">
                    <a:pos x="T2" y="T3"/>
                  </a:cxn>
                  <a:cxn ang="0">
                    <a:pos x="T4" y="T5"/>
                  </a:cxn>
                </a:cxnLst>
                <a:rect l="0" t="0" r="r" b="b"/>
                <a:pathLst>
                  <a:path w="21600" h="22777" fill="none" extrusionOk="0">
                    <a:moveTo>
                      <a:pt x="9333" y="-1"/>
                    </a:moveTo>
                    <a:cubicBezTo>
                      <a:pt x="16829" y="3591"/>
                      <a:pt x="21600" y="11166"/>
                      <a:pt x="21600" y="19479"/>
                    </a:cubicBezTo>
                    <a:cubicBezTo>
                      <a:pt x="21600" y="20583"/>
                      <a:pt x="21515" y="21685"/>
                      <a:pt x="21346" y="22776"/>
                    </a:cubicBezTo>
                  </a:path>
                  <a:path w="21600" h="22777" stroke="0" extrusionOk="0">
                    <a:moveTo>
                      <a:pt x="9333" y="-1"/>
                    </a:moveTo>
                    <a:cubicBezTo>
                      <a:pt x="16829" y="3591"/>
                      <a:pt x="21600" y="11166"/>
                      <a:pt x="21600" y="19479"/>
                    </a:cubicBezTo>
                    <a:cubicBezTo>
                      <a:pt x="21600" y="20583"/>
                      <a:pt x="21515" y="21685"/>
                      <a:pt x="21346" y="22776"/>
                    </a:cubicBezTo>
                    <a:lnTo>
                      <a:pt x="0" y="19479"/>
                    </a:lnTo>
                    <a:close/>
                  </a:path>
                </a:pathLst>
              </a:cu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fr-FR"/>
              </a:p>
            </p:txBody>
          </p:sp>
          <p:sp>
            <p:nvSpPr>
              <p:cNvPr id="22564" name="Line 36"/>
              <p:cNvSpPr>
                <a:spLocks noChangeShapeType="1"/>
              </p:cNvSpPr>
              <p:nvPr/>
            </p:nvSpPr>
            <p:spPr bwMode="auto">
              <a:xfrm flipV="1">
                <a:off x="7934" y="8342"/>
                <a:ext cx="1696" cy="1018"/>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565" name="Line 37"/>
              <p:cNvSpPr>
                <a:spLocks noChangeShapeType="1"/>
              </p:cNvSpPr>
              <p:nvPr/>
            </p:nvSpPr>
            <p:spPr bwMode="auto">
              <a:xfrm flipV="1">
                <a:off x="9715" y="8003"/>
                <a:ext cx="466" cy="297"/>
              </a:xfrm>
              <a:prstGeom prst="line">
                <a:avLst/>
              </a:prstGeom>
              <a:noFill/>
              <a:ln w="9525">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graphicFrame>
            <p:nvGraphicFramePr>
              <p:cNvPr id="22566" name="Object 38"/>
              <p:cNvGraphicFramePr>
                <a:graphicFrameLocks noChangeAspect="1"/>
              </p:cNvGraphicFramePr>
              <p:nvPr/>
            </p:nvGraphicFramePr>
            <p:xfrm>
              <a:off x="10191" y="7836"/>
              <a:ext cx="158" cy="287"/>
            </p:xfrm>
            <a:graphic>
              <a:graphicData uri="http://schemas.openxmlformats.org/presentationml/2006/ole">
                <p:oleObj spid="_x0000_s22566" name="Équation" r:id="rId7" imgW="126720" imgH="228600" progId="Equation.3">
                  <p:embed/>
                </p:oleObj>
              </a:graphicData>
            </a:graphic>
          </p:graphicFrame>
          <p:graphicFrame>
            <p:nvGraphicFramePr>
              <p:cNvPr id="22567" name="Object 39"/>
              <p:cNvGraphicFramePr>
                <a:graphicFrameLocks noChangeAspect="1"/>
              </p:cNvGraphicFramePr>
              <p:nvPr/>
            </p:nvGraphicFramePr>
            <p:xfrm>
              <a:off x="8566" y="7572"/>
              <a:ext cx="156" cy="284"/>
            </p:xfrm>
            <a:graphic>
              <a:graphicData uri="http://schemas.openxmlformats.org/presentationml/2006/ole">
                <p:oleObj spid="_x0000_s22567" name="Équation" r:id="rId8" imgW="139680" imgH="253800" progId="Equation.3">
                  <p:embed/>
                </p:oleObj>
              </a:graphicData>
            </a:graphic>
          </p:graphicFrame>
          <p:sp>
            <p:nvSpPr>
              <p:cNvPr id="22568" name="Line 40"/>
              <p:cNvSpPr>
                <a:spLocks noChangeShapeType="1"/>
              </p:cNvSpPr>
              <p:nvPr/>
            </p:nvSpPr>
            <p:spPr bwMode="auto">
              <a:xfrm flipV="1">
                <a:off x="8824" y="7627"/>
                <a:ext cx="0" cy="1182"/>
              </a:xfrm>
              <a:prstGeom prst="line">
                <a:avLst/>
              </a:prstGeom>
              <a:noFill/>
              <a:ln w="9525">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2569" name="Text Box 41"/>
              <p:cNvSpPr txBox="1">
                <a:spLocks noChangeArrowheads="1"/>
              </p:cNvSpPr>
              <p:nvPr/>
            </p:nvSpPr>
            <p:spPr bwMode="auto">
              <a:xfrm>
                <a:off x="7849" y="9403"/>
                <a:ext cx="308" cy="284"/>
              </a:xfrm>
              <a:prstGeom prst="rect">
                <a:avLst/>
              </a:prstGeom>
              <a:noFill/>
              <a:ln w="9525">
                <a:noFill/>
                <a:miter lim="800000"/>
                <a:headEnd/>
                <a:tailEnd/>
              </a:ln>
            </p:spPr>
            <p:txBody>
              <a:bodyPr vert="horz" wrap="square" lIns="46744" tIns="23372" rIns="46744" bIns="2337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70" name="Text Box 42"/>
              <p:cNvSpPr txBox="1">
                <a:spLocks noChangeArrowheads="1"/>
              </p:cNvSpPr>
              <p:nvPr/>
            </p:nvSpPr>
            <p:spPr bwMode="auto">
              <a:xfrm>
                <a:off x="9584" y="8427"/>
                <a:ext cx="300" cy="286"/>
              </a:xfrm>
              <a:prstGeom prst="rect">
                <a:avLst/>
              </a:prstGeom>
              <a:noFill/>
              <a:ln w="9525">
                <a:noFill/>
                <a:miter lim="800000"/>
                <a:headEnd/>
                <a:tailEnd/>
              </a:ln>
            </p:spPr>
            <p:txBody>
              <a:bodyPr vert="horz" wrap="square" lIns="46744" tIns="23372" rIns="46744" bIns="2337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71" name="Text Box 43"/>
              <p:cNvSpPr txBox="1">
                <a:spLocks noChangeArrowheads="1"/>
              </p:cNvSpPr>
              <p:nvPr/>
            </p:nvSpPr>
            <p:spPr bwMode="auto">
              <a:xfrm>
                <a:off x="8784" y="8882"/>
                <a:ext cx="308" cy="277"/>
              </a:xfrm>
              <a:prstGeom prst="rect">
                <a:avLst/>
              </a:prstGeom>
              <a:noFill/>
              <a:ln w="9525">
                <a:noFill/>
                <a:miter lim="800000"/>
                <a:headEnd/>
                <a:tailEnd/>
              </a:ln>
            </p:spPr>
            <p:txBody>
              <a:bodyPr vert="horz" wrap="square" lIns="46744" tIns="23372" rIns="46744" bIns="2337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72" name="Line 44"/>
              <p:cNvSpPr>
                <a:spLocks noChangeShapeType="1"/>
              </p:cNvSpPr>
              <p:nvPr/>
            </p:nvSpPr>
            <p:spPr bwMode="auto">
              <a:xfrm flipV="1">
                <a:off x="8824" y="7961"/>
                <a:ext cx="0" cy="848"/>
              </a:xfrm>
              <a:prstGeom prst="line">
                <a:avLst/>
              </a:prstGeom>
              <a:noFill/>
              <a:ln w="38100">
                <a:solidFill>
                  <a:srgbClr val="FF0000"/>
                </a:solidFill>
                <a:round/>
                <a:headEnd/>
                <a:tailEnd type="arrow" w="med" len="lg"/>
              </a:ln>
            </p:spPr>
            <p:txBody>
              <a:bodyPr vert="horz" wrap="square" lIns="91440" tIns="45720" rIns="91440" bIns="45720" numCol="1" anchor="t" anchorCtr="0" compatLnSpc="1">
                <a:prstTxWarp prst="textNoShape">
                  <a:avLst/>
                </a:prstTxWarp>
              </a:bodyPr>
              <a:lstStyle/>
              <a:p>
                <a:endParaRPr lang="fr-FR"/>
              </a:p>
            </p:txBody>
          </p:sp>
          <p:sp>
            <p:nvSpPr>
              <p:cNvPr id="22573" name="Line 45"/>
              <p:cNvSpPr>
                <a:spLocks noChangeShapeType="1"/>
              </p:cNvSpPr>
              <p:nvPr/>
            </p:nvSpPr>
            <p:spPr bwMode="auto">
              <a:xfrm>
                <a:off x="7245" y="8351"/>
                <a:ext cx="512" cy="208"/>
              </a:xfrm>
              <a:prstGeom prst="line">
                <a:avLst/>
              </a:prstGeom>
              <a:noFill/>
              <a:ln w="6350">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2574" name="Text Box 46"/>
              <p:cNvSpPr txBox="1">
                <a:spLocks noChangeArrowheads="1"/>
              </p:cNvSpPr>
              <p:nvPr/>
            </p:nvSpPr>
            <p:spPr bwMode="auto">
              <a:xfrm>
                <a:off x="7146" y="8201"/>
                <a:ext cx="342" cy="4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tx1"/>
                    </a:solidFill>
                    <a:effectLst/>
                    <a:latin typeface="Comic Sans MS" pitchFamily="66"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575" name="Text Box 47"/>
              <p:cNvSpPr txBox="1">
                <a:spLocks noChangeArrowheads="1"/>
              </p:cNvSpPr>
              <p:nvPr/>
            </p:nvSpPr>
            <p:spPr bwMode="auto">
              <a:xfrm>
                <a:off x="8073" y="7736"/>
                <a:ext cx="729" cy="49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22576" name="Object 48"/>
            <p:cNvGraphicFramePr>
              <a:graphicFrameLocks noChangeAspect="1"/>
            </p:cNvGraphicFramePr>
            <p:nvPr/>
          </p:nvGraphicFramePr>
          <p:xfrm>
            <a:off x="5652120" y="4293096"/>
            <a:ext cx="504056" cy="399769"/>
          </p:xfrm>
          <a:graphic>
            <a:graphicData uri="http://schemas.openxmlformats.org/presentationml/2006/ole">
              <p:oleObj spid="_x0000_s22576" r:id="rId9" imgW="241195" imgH="190417"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2531"/>
                                        </p:tgtEl>
                                        <p:attrNameLst>
                                          <p:attrName>style.visibility</p:attrName>
                                        </p:attrNameLst>
                                      </p:cBhvr>
                                      <p:to>
                                        <p:strVal val="visible"/>
                                      </p:to>
                                    </p:set>
                                    <p:animEffect transition="in" filter="checkerboard(across)">
                                      <p:cBhvr>
                                        <p:cTn id="21" dur="500"/>
                                        <p:tgtEl>
                                          <p:spTgt spid="2253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checkerboard(across)">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4" descr="http://cm1cm2.ceyreste.free.fr/animations/anim-verin.gif"/>
          <p:cNvPicPr>
            <a:picLocks noChangeAspect="1" noChangeArrowheads="1" noCrop="1"/>
          </p:cNvPicPr>
          <p:nvPr/>
        </p:nvPicPr>
        <p:blipFill>
          <a:blip r:embed="rId3" cstate="print"/>
          <a:srcRect/>
          <a:stretch>
            <a:fillRect/>
          </a:stretch>
        </p:blipFill>
        <p:spPr bwMode="auto">
          <a:xfrm>
            <a:off x="5508104" y="1"/>
            <a:ext cx="3635896" cy="1920464"/>
          </a:xfrm>
          <a:prstGeom prst="rect">
            <a:avLst/>
          </a:prstGeom>
          <a:noFill/>
        </p:spPr>
      </p:pic>
      <p:sp>
        <p:nvSpPr>
          <p:cNvPr id="2" name="Titre 1"/>
          <p:cNvSpPr>
            <a:spLocks noGrp="1"/>
          </p:cNvSpPr>
          <p:nvPr>
            <p:ph type="title"/>
          </p:nvPr>
        </p:nvSpPr>
        <p:spPr/>
        <p:txBody>
          <a:bodyPr/>
          <a:lstStyle/>
          <a:p>
            <a:r>
              <a:rPr lang="fr-FR" dirty="0" smtClean="0"/>
              <a:t>2 – Notion de Force</a:t>
            </a:r>
            <a:endParaRPr lang="fr-FR" dirty="0"/>
          </a:p>
        </p:txBody>
      </p:sp>
      <p:sp>
        <p:nvSpPr>
          <p:cNvPr id="3" name="Espace réservé du contenu 2"/>
          <p:cNvSpPr>
            <a:spLocks noGrp="1"/>
          </p:cNvSpPr>
          <p:nvPr>
            <p:ph idx="1"/>
          </p:nvPr>
        </p:nvSpPr>
        <p:spPr>
          <a:xfrm>
            <a:off x="457200" y="1935480"/>
            <a:ext cx="8229600" cy="1997576"/>
          </a:xfrm>
        </p:spPr>
        <p:txBody>
          <a:bodyPr>
            <a:normAutofit/>
          </a:bodyPr>
          <a:lstStyle/>
          <a:p>
            <a:pPr lvl="0"/>
            <a:r>
              <a:rPr lang="fr-FR" sz="2000" b="1" i="1" u="sng" dirty="0" smtClean="0">
                <a:latin typeface="Arial" pitchFamily="34" charset="0"/>
                <a:cs typeface="Arial" pitchFamily="34" charset="0"/>
              </a:rPr>
              <a:t>Contact surfacique solide/solide ou fluide/solide</a:t>
            </a:r>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Dans le cas d’un contact surfacique, une quantité infinie de petites forces s’exercent au contact, et forment ce qui s’appelle la </a:t>
            </a:r>
            <a:r>
              <a:rPr lang="fr-FR" sz="2000" b="1" dirty="0" smtClean="0">
                <a:latin typeface="Arial" pitchFamily="34" charset="0"/>
                <a:cs typeface="Arial" pitchFamily="34" charset="0"/>
              </a:rPr>
              <a:t>pression notée p</a:t>
            </a:r>
            <a:r>
              <a:rPr lang="fr-FR" sz="2000" dirty="0" smtClean="0">
                <a:latin typeface="Arial" pitchFamily="34" charset="0"/>
                <a:cs typeface="Arial" pitchFamily="34" charset="0"/>
              </a:rPr>
              <a:t>. Si cette pression est uniforme, on peut la remplacer par une seule force  appliquée au centre géométrique de la surface de contact.</a:t>
            </a:r>
          </a:p>
          <a:p>
            <a:endParaRPr lang="fr-FR" sz="2000" dirty="0">
              <a:latin typeface="Arial" pitchFamily="34" charset="0"/>
              <a:cs typeface="Arial" pitchFamily="34" charset="0"/>
            </a:endParaRPr>
          </a:p>
        </p:txBody>
      </p:sp>
      <p:grpSp>
        <p:nvGrpSpPr>
          <p:cNvPr id="23554" name="Group 2"/>
          <p:cNvGrpSpPr>
            <a:grpSpLocks/>
          </p:cNvGrpSpPr>
          <p:nvPr/>
        </p:nvGrpSpPr>
        <p:grpSpPr bwMode="auto">
          <a:xfrm>
            <a:off x="683568" y="3789040"/>
            <a:ext cx="4824536" cy="2557140"/>
            <a:chOff x="237" y="12319"/>
            <a:chExt cx="6930" cy="3459"/>
          </a:xfrm>
        </p:grpSpPr>
        <p:grpSp>
          <p:nvGrpSpPr>
            <p:cNvPr id="23555" name="Group 3"/>
            <p:cNvGrpSpPr>
              <a:grpSpLocks/>
            </p:cNvGrpSpPr>
            <p:nvPr/>
          </p:nvGrpSpPr>
          <p:grpSpPr bwMode="auto">
            <a:xfrm>
              <a:off x="237" y="12656"/>
              <a:ext cx="3827" cy="3119"/>
              <a:chOff x="237" y="12568"/>
              <a:chExt cx="3827" cy="3119"/>
            </a:xfrm>
          </p:grpSpPr>
          <p:pic>
            <p:nvPicPr>
              <p:cNvPr id="23556" name="Picture 4"/>
              <p:cNvPicPr>
                <a:picLocks noChangeAspect="1" noChangeArrowheads="1"/>
              </p:cNvPicPr>
              <p:nvPr/>
            </p:nvPicPr>
            <p:blipFill>
              <a:blip r:embed="rId4" cstate="print"/>
              <a:srcRect l="34648" t="31543" r="23424" b="16780"/>
              <a:stretch>
                <a:fillRect/>
              </a:stretch>
            </p:blipFill>
            <p:spPr bwMode="auto">
              <a:xfrm>
                <a:off x="350" y="12936"/>
                <a:ext cx="2639" cy="2602"/>
              </a:xfrm>
              <a:prstGeom prst="rect">
                <a:avLst/>
              </a:prstGeom>
              <a:noFill/>
              <a:ln w="9525">
                <a:noFill/>
                <a:miter lim="800000"/>
                <a:headEnd/>
                <a:tailEnd/>
              </a:ln>
              <a:effectLst/>
            </p:spPr>
          </p:pic>
          <p:sp>
            <p:nvSpPr>
              <p:cNvPr id="23557" name="Line 5"/>
              <p:cNvSpPr>
                <a:spLocks noChangeShapeType="1"/>
              </p:cNvSpPr>
              <p:nvPr/>
            </p:nvSpPr>
            <p:spPr bwMode="auto">
              <a:xfrm flipV="1">
                <a:off x="2134" y="12713"/>
                <a:ext cx="0" cy="2974"/>
              </a:xfrm>
              <a:prstGeom prst="line">
                <a:avLst/>
              </a:prstGeom>
              <a:noFill/>
              <a:ln w="6350">
                <a:solidFill>
                  <a:srgbClr val="000000"/>
                </a:solidFill>
                <a:prstDash val="lgDashDot"/>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3558" name="Line 6"/>
              <p:cNvSpPr>
                <a:spLocks noChangeShapeType="1"/>
              </p:cNvSpPr>
              <p:nvPr/>
            </p:nvSpPr>
            <p:spPr bwMode="auto">
              <a:xfrm flipH="1">
                <a:off x="799" y="13606"/>
                <a:ext cx="2600" cy="1566"/>
              </a:xfrm>
              <a:prstGeom prst="line">
                <a:avLst/>
              </a:prstGeom>
              <a:noFill/>
              <a:ln w="6350">
                <a:solidFill>
                  <a:srgbClr val="000000"/>
                </a:solidFill>
                <a:prstDash val="lgDashDot"/>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3559" name="Line 7"/>
              <p:cNvSpPr>
                <a:spLocks noChangeShapeType="1"/>
              </p:cNvSpPr>
              <p:nvPr/>
            </p:nvSpPr>
            <p:spPr bwMode="auto">
              <a:xfrm flipH="1" flipV="1">
                <a:off x="237" y="13345"/>
                <a:ext cx="2900" cy="1561"/>
              </a:xfrm>
              <a:prstGeom prst="line">
                <a:avLst/>
              </a:prstGeom>
              <a:noFill/>
              <a:ln w="6350">
                <a:solidFill>
                  <a:srgbClr val="000000"/>
                </a:solidFill>
                <a:prstDash val="lgDashDot"/>
                <a:round/>
                <a:headEnd type="arrow" w="sm" len="sm"/>
                <a:tailEnd type="none" w="sm" len="sm"/>
              </a:ln>
              <a:effectLst/>
            </p:spPr>
            <p:txBody>
              <a:bodyPr vert="horz" wrap="square" lIns="91440" tIns="45720" rIns="91440" bIns="45720" numCol="1" anchor="t" anchorCtr="0" compatLnSpc="1">
                <a:prstTxWarp prst="textNoShape">
                  <a:avLst/>
                </a:prstTxWarp>
              </a:bodyPr>
              <a:lstStyle/>
              <a:p>
                <a:endParaRPr lang="fr-FR"/>
              </a:p>
            </p:txBody>
          </p:sp>
          <p:graphicFrame>
            <p:nvGraphicFramePr>
              <p:cNvPr id="23560" name="Object 8"/>
              <p:cNvGraphicFramePr>
                <a:graphicFrameLocks noChangeAspect="1"/>
              </p:cNvGraphicFramePr>
              <p:nvPr/>
            </p:nvGraphicFramePr>
            <p:xfrm>
              <a:off x="3150" y="14703"/>
              <a:ext cx="182" cy="331"/>
            </p:xfrm>
            <a:graphic>
              <a:graphicData uri="http://schemas.openxmlformats.org/presentationml/2006/ole">
                <p:oleObj spid="_x0000_s23560" name="Équation" r:id="rId5" imgW="126720" imgH="228600" progId="Equation.3">
                  <p:embed/>
                </p:oleObj>
              </a:graphicData>
            </a:graphic>
          </p:graphicFrame>
          <p:graphicFrame>
            <p:nvGraphicFramePr>
              <p:cNvPr id="23561" name="Object 9"/>
              <p:cNvGraphicFramePr>
                <a:graphicFrameLocks noChangeAspect="1"/>
              </p:cNvGraphicFramePr>
              <p:nvPr/>
            </p:nvGraphicFramePr>
            <p:xfrm>
              <a:off x="2212" y="12568"/>
              <a:ext cx="193" cy="348"/>
            </p:xfrm>
            <a:graphic>
              <a:graphicData uri="http://schemas.openxmlformats.org/presentationml/2006/ole">
                <p:oleObj spid="_x0000_s23561" name="Équation" r:id="rId6" imgW="139680" imgH="253800" progId="Equation.3">
                  <p:embed/>
                </p:oleObj>
              </a:graphicData>
            </a:graphic>
          </p:graphicFrame>
          <p:graphicFrame>
            <p:nvGraphicFramePr>
              <p:cNvPr id="23562" name="Object 10"/>
              <p:cNvGraphicFramePr>
                <a:graphicFrameLocks noChangeAspect="1"/>
              </p:cNvGraphicFramePr>
              <p:nvPr/>
            </p:nvGraphicFramePr>
            <p:xfrm>
              <a:off x="574" y="14985"/>
              <a:ext cx="189" cy="324"/>
            </p:xfrm>
            <a:graphic>
              <a:graphicData uri="http://schemas.openxmlformats.org/presentationml/2006/ole">
                <p:oleObj spid="_x0000_s23562" name="Équation" r:id="rId7" imgW="126720" imgH="215640" progId="Equation.3">
                  <p:embed/>
                </p:oleObj>
              </a:graphicData>
            </a:graphic>
          </p:graphicFrame>
          <p:sp>
            <p:nvSpPr>
              <p:cNvPr id="23563" name="Line 11"/>
              <p:cNvSpPr>
                <a:spLocks noChangeShapeType="1"/>
              </p:cNvSpPr>
              <p:nvPr/>
            </p:nvSpPr>
            <p:spPr bwMode="auto">
              <a:xfrm flipH="1" flipV="1">
                <a:off x="2618" y="13679"/>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64" name="Line 12"/>
              <p:cNvSpPr>
                <a:spLocks noChangeShapeType="1"/>
              </p:cNvSpPr>
              <p:nvPr/>
            </p:nvSpPr>
            <p:spPr bwMode="auto">
              <a:xfrm flipH="1" flipV="1">
                <a:off x="1428" y="14981"/>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65" name="Line 13"/>
              <p:cNvSpPr>
                <a:spLocks noChangeShapeType="1"/>
              </p:cNvSpPr>
              <p:nvPr/>
            </p:nvSpPr>
            <p:spPr bwMode="auto">
              <a:xfrm flipH="1" flipV="1">
                <a:off x="2432" y="14274"/>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66" name="Line 14"/>
              <p:cNvSpPr>
                <a:spLocks noChangeShapeType="1"/>
              </p:cNvSpPr>
              <p:nvPr/>
            </p:nvSpPr>
            <p:spPr bwMode="auto">
              <a:xfrm flipH="1" flipV="1">
                <a:off x="2357" y="14683"/>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67" name="Line 15"/>
              <p:cNvSpPr>
                <a:spLocks noChangeShapeType="1"/>
              </p:cNvSpPr>
              <p:nvPr/>
            </p:nvSpPr>
            <p:spPr bwMode="auto">
              <a:xfrm flipH="1" flipV="1">
                <a:off x="1689" y="14758"/>
                <a:ext cx="631"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68" name="Line 16"/>
              <p:cNvSpPr>
                <a:spLocks noChangeShapeType="1"/>
              </p:cNvSpPr>
              <p:nvPr/>
            </p:nvSpPr>
            <p:spPr bwMode="auto">
              <a:xfrm flipH="1" flipV="1">
                <a:off x="2209" y="13494"/>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69" name="Line 17"/>
              <p:cNvSpPr>
                <a:spLocks noChangeShapeType="1"/>
              </p:cNvSpPr>
              <p:nvPr/>
            </p:nvSpPr>
            <p:spPr bwMode="auto">
              <a:xfrm flipH="1" flipV="1">
                <a:off x="1561" y="13895"/>
                <a:ext cx="632" cy="373"/>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0" name="Line 18"/>
              <p:cNvSpPr>
                <a:spLocks noChangeShapeType="1"/>
              </p:cNvSpPr>
              <p:nvPr/>
            </p:nvSpPr>
            <p:spPr bwMode="auto">
              <a:xfrm flipH="1" flipV="1">
                <a:off x="1800" y="13699"/>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1" name="Line 19"/>
              <p:cNvSpPr>
                <a:spLocks noChangeShapeType="1"/>
              </p:cNvSpPr>
              <p:nvPr/>
            </p:nvSpPr>
            <p:spPr bwMode="auto">
              <a:xfrm flipH="1" flipV="1">
                <a:off x="1540" y="14423"/>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2" name="Line 20"/>
              <p:cNvSpPr>
                <a:spLocks noChangeShapeType="1"/>
              </p:cNvSpPr>
              <p:nvPr/>
            </p:nvSpPr>
            <p:spPr bwMode="auto">
              <a:xfrm flipH="1" flipV="1">
                <a:off x="1280" y="14683"/>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3" name="Line 21"/>
              <p:cNvSpPr>
                <a:spLocks noChangeShapeType="1"/>
              </p:cNvSpPr>
              <p:nvPr/>
            </p:nvSpPr>
            <p:spPr bwMode="auto">
              <a:xfrm flipH="1" flipV="1">
                <a:off x="1949" y="13606"/>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4" name="Line 22"/>
              <p:cNvSpPr>
                <a:spLocks noChangeShapeType="1"/>
              </p:cNvSpPr>
              <p:nvPr/>
            </p:nvSpPr>
            <p:spPr bwMode="auto">
              <a:xfrm flipH="1" flipV="1">
                <a:off x="2506" y="13345"/>
                <a:ext cx="633"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5" name="Line 23"/>
              <p:cNvSpPr>
                <a:spLocks noChangeShapeType="1"/>
              </p:cNvSpPr>
              <p:nvPr/>
            </p:nvSpPr>
            <p:spPr bwMode="auto">
              <a:xfrm flipH="1" flipV="1">
                <a:off x="2172" y="13829"/>
                <a:ext cx="632" cy="371"/>
              </a:xfrm>
              <a:prstGeom prst="line">
                <a:avLst/>
              </a:prstGeom>
              <a:noFill/>
              <a:ln w="6350">
                <a:solidFill>
                  <a:srgbClr val="FF0000"/>
                </a:solidFill>
                <a:round/>
                <a:headEnd/>
                <a:tailEnd type="arrow" w="sm" len="med"/>
              </a:ln>
              <a:effectLst/>
            </p:spPr>
            <p:txBody>
              <a:bodyPr vert="horz" wrap="square" lIns="91440" tIns="45720" rIns="91440" bIns="45720" numCol="1" anchor="t" anchorCtr="0" compatLnSpc="1">
                <a:prstTxWarp prst="textNoShape">
                  <a:avLst/>
                </a:prstTxWarp>
              </a:bodyPr>
              <a:lstStyle/>
              <a:p>
                <a:endParaRPr lang="fr-FR"/>
              </a:p>
            </p:txBody>
          </p:sp>
          <p:sp>
            <p:nvSpPr>
              <p:cNvPr id="23576" name="Line 24"/>
              <p:cNvSpPr>
                <a:spLocks noChangeShapeType="1"/>
              </p:cNvSpPr>
              <p:nvPr/>
            </p:nvSpPr>
            <p:spPr bwMode="auto">
              <a:xfrm flipH="1" flipV="1">
                <a:off x="2246" y="13679"/>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7" name="Line 25"/>
              <p:cNvSpPr>
                <a:spLocks noChangeShapeType="1"/>
              </p:cNvSpPr>
              <p:nvPr/>
            </p:nvSpPr>
            <p:spPr bwMode="auto">
              <a:xfrm flipH="1" flipV="1">
                <a:off x="2766" y="14088"/>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8" name="Line 26"/>
              <p:cNvSpPr>
                <a:spLocks noChangeShapeType="1"/>
              </p:cNvSpPr>
              <p:nvPr/>
            </p:nvSpPr>
            <p:spPr bwMode="auto">
              <a:xfrm flipH="1" flipV="1">
                <a:off x="2543" y="14200"/>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79" name="Line 27"/>
              <p:cNvSpPr>
                <a:spLocks noChangeShapeType="1"/>
              </p:cNvSpPr>
              <p:nvPr/>
            </p:nvSpPr>
            <p:spPr bwMode="auto">
              <a:xfrm flipH="1" flipV="1">
                <a:off x="2232" y="14735"/>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0" name="Line 28"/>
              <p:cNvSpPr>
                <a:spLocks noChangeShapeType="1"/>
              </p:cNvSpPr>
              <p:nvPr/>
            </p:nvSpPr>
            <p:spPr bwMode="auto">
              <a:xfrm flipH="1" flipV="1">
                <a:off x="1540" y="14200"/>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1" name="Line 29"/>
              <p:cNvSpPr>
                <a:spLocks noChangeShapeType="1"/>
              </p:cNvSpPr>
              <p:nvPr/>
            </p:nvSpPr>
            <p:spPr bwMode="auto">
              <a:xfrm flipH="1" flipV="1">
                <a:off x="2284" y="13345"/>
                <a:ext cx="631"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2" name="Line 30"/>
              <p:cNvSpPr>
                <a:spLocks noChangeShapeType="1"/>
              </p:cNvSpPr>
              <p:nvPr/>
            </p:nvSpPr>
            <p:spPr bwMode="auto">
              <a:xfrm flipH="1" flipV="1">
                <a:off x="1782" y="13906"/>
                <a:ext cx="632" cy="371"/>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3" name="Line 31"/>
              <p:cNvSpPr>
                <a:spLocks noChangeShapeType="1"/>
              </p:cNvSpPr>
              <p:nvPr/>
            </p:nvSpPr>
            <p:spPr bwMode="auto">
              <a:xfrm flipH="1" flipV="1">
                <a:off x="1391" y="14237"/>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4" name="Line 32"/>
              <p:cNvSpPr>
                <a:spLocks noChangeShapeType="1"/>
              </p:cNvSpPr>
              <p:nvPr/>
            </p:nvSpPr>
            <p:spPr bwMode="auto">
              <a:xfrm flipH="1" flipV="1">
                <a:off x="2172" y="14497"/>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5" name="Line 33"/>
              <p:cNvSpPr>
                <a:spLocks noChangeShapeType="1"/>
              </p:cNvSpPr>
              <p:nvPr/>
            </p:nvSpPr>
            <p:spPr bwMode="auto">
              <a:xfrm flipH="1" flipV="1">
                <a:off x="1854" y="15175"/>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6" name="Line 34"/>
              <p:cNvSpPr>
                <a:spLocks noChangeShapeType="1"/>
              </p:cNvSpPr>
              <p:nvPr/>
            </p:nvSpPr>
            <p:spPr bwMode="auto">
              <a:xfrm flipH="1" flipV="1">
                <a:off x="2357" y="14386"/>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7" name="Line 35"/>
              <p:cNvSpPr>
                <a:spLocks noChangeShapeType="1"/>
              </p:cNvSpPr>
              <p:nvPr/>
            </p:nvSpPr>
            <p:spPr bwMode="auto">
              <a:xfrm flipH="1" flipV="1">
                <a:off x="1391" y="14460"/>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8" name="Line 36"/>
              <p:cNvSpPr>
                <a:spLocks noChangeShapeType="1"/>
              </p:cNvSpPr>
              <p:nvPr/>
            </p:nvSpPr>
            <p:spPr bwMode="auto">
              <a:xfrm flipH="1" flipV="1">
                <a:off x="2166" y="14898"/>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89" name="Line 37"/>
              <p:cNvSpPr>
                <a:spLocks noChangeShapeType="1"/>
              </p:cNvSpPr>
              <p:nvPr/>
            </p:nvSpPr>
            <p:spPr bwMode="auto">
              <a:xfrm flipH="1" flipV="1">
                <a:off x="2023" y="15129"/>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90" name="Line 38"/>
              <p:cNvSpPr>
                <a:spLocks noChangeShapeType="1"/>
              </p:cNvSpPr>
              <p:nvPr/>
            </p:nvSpPr>
            <p:spPr bwMode="auto">
              <a:xfrm flipH="1" flipV="1">
                <a:off x="1317" y="15129"/>
                <a:ext cx="631"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91" name="Line 39"/>
              <p:cNvSpPr>
                <a:spLocks noChangeShapeType="1"/>
              </p:cNvSpPr>
              <p:nvPr/>
            </p:nvSpPr>
            <p:spPr bwMode="auto">
              <a:xfrm flipH="1" flipV="1">
                <a:off x="1428" y="15315"/>
                <a:ext cx="632" cy="372"/>
              </a:xfrm>
              <a:prstGeom prst="line">
                <a:avLst/>
              </a:prstGeom>
              <a:noFill/>
              <a:ln w="6350">
                <a:solidFill>
                  <a:srgbClr val="FF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23592" name="Text Box 40"/>
              <p:cNvSpPr txBox="1">
                <a:spLocks noChangeArrowheads="1"/>
              </p:cNvSpPr>
              <p:nvPr/>
            </p:nvSpPr>
            <p:spPr bwMode="auto">
              <a:xfrm>
                <a:off x="3068" y="13646"/>
                <a:ext cx="996" cy="725"/>
              </a:xfrm>
              <a:prstGeom prst="rect">
                <a:avLst/>
              </a:prstGeom>
              <a:noFill/>
              <a:ln w="9525">
                <a:noFill/>
                <a:miter lim="800000"/>
                <a:headEnd/>
                <a:tailEnd/>
              </a:ln>
            </p:spPr>
            <p:txBody>
              <a:bodyPr vert="horz" wrap="square" lIns="44481" tIns="22241" rIns="44481" bIns="2224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rgbClr val="000000"/>
                    </a:solidFill>
                    <a:effectLst/>
                    <a:latin typeface="Comic Sans MS" pitchFamily="66" charset="0"/>
                    <a:cs typeface="Arial" pitchFamily="34" charset="0"/>
                  </a:rPr>
                  <a:t>Action du fluide (pression)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93" name="Line 41"/>
              <p:cNvSpPr>
                <a:spLocks noChangeShapeType="1"/>
              </p:cNvSpPr>
              <p:nvPr/>
            </p:nvSpPr>
            <p:spPr bwMode="auto">
              <a:xfrm>
                <a:off x="945" y="13197"/>
                <a:ext cx="148" cy="371"/>
              </a:xfrm>
              <a:prstGeom prst="line">
                <a:avLst/>
              </a:prstGeom>
              <a:noFill/>
              <a:ln w="6350">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3594" name="Text Box 42"/>
              <p:cNvSpPr txBox="1">
                <a:spLocks noChangeArrowheads="1"/>
              </p:cNvSpPr>
              <p:nvPr/>
            </p:nvSpPr>
            <p:spPr bwMode="auto">
              <a:xfrm>
                <a:off x="477" y="12796"/>
                <a:ext cx="922" cy="548"/>
              </a:xfrm>
              <a:prstGeom prst="rect">
                <a:avLst/>
              </a:prstGeom>
              <a:noFill/>
              <a:ln w="9525">
                <a:noFill/>
                <a:miter lim="800000"/>
                <a:headEnd/>
                <a:tailEnd/>
              </a:ln>
            </p:spPr>
            <p:txBody>
              <a:bodyPr vert="horz" wrap="square" lIns="44481" tIns="22241" rIns="44481" bIns="2224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Tige du</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vérin 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595" name="Text Box 43"/>
              <p:cNvSpPr txBox="1">
                <a:spLocks noChangeArrowheads="1"/>
              </p:cNvSpPr>
              <p:nvPr/>
            </p:nvSpPr>
            <p:spPr bwMode="auto">
              <a:xfrm>
                <a:off x="2104" y="14146"/>
                <a:ext cx="394" cy="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omic Sans MS" pitchFamily="66" charset="0"/>
                    <a:cs typeface="Arial" pitchFamily="34" charset="0"/>
                  </a:rPr>
                  <a:t>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3596" name="Group 44"/>
            <p:cNvGrpSpPr>
              <a:grpSpLocks/>
            </p:cNvGrpSpPr>
            <p:nvPr/>
          </p:nvGrpSpPr>
          <p:grpSpPr bwMode="auto">
            <a:xfrm>
              <a:off x="3219" y="12319"/>
              <a:ext cx="3948" cy="3459"/>
              <a:chOff x="3219" y="12319"/>
              <a:chExt cx="3948" cy="3459"/>
            </a:xfrm>
          </p:grpSpPr>
          <p:grpSp>
            <p:nvGrpSpPr>
              <p:cNvPr id="23597" name="Group 45"/>
              <p:cNvGrpSpPr>
                <a:grpSpLocks/>
              </p:cNvGrpSpPr>
              <p:nvPr/>
            </p:nvGrpSpPr>
            <p:grpSpPr bwMode="auto">
              <a:xfrm>
                <a:off x="3255" y="12319"/>
                <a:ext cx="2272" cy="462"/>
                <a:chOff x="1363" y="12414"/>
                <a:chExt cx="4440" cy="903"/>
              </a:xfrm>
            </p:grpSpPr>
            <p:sp>
              <p:nvSpPr>
                <p:cNvPr id="23598" name="Rectangle 46"/>
                <p:cNvSpPr>
                  <a:spLocks noChangeArrowheads="1"/>
                </p:cNvSpPr>
                <p:nvPr/>
              </p:nvSpPr>
              <p:spPr bwMode="auto">
                <a:xfrm>
                  <a:off x="1374" y="12424"/>
                  <a:ext cx="1683" cy="76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599" name="Rectangle 47"/>
                <p:cNvSpPr>
                  <a:spLocks noChangeArrowheads="1"/>
                </p:cNvSpPr>
                <p:nvPr/>
              </p:nvSpPr>
              <p:spPr bwMode="auto">
                <a:xfrm>
                  <a:off x="1363" y="12415"/>
                  <a:ext cx="2205" cy="76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600" name="Rectangle 48"/>
                <p:cNvSpPr>
                  <a:spLocks noChangeArrowheads="1"/>
                </p:cNvSpPr>
                <p:nvPr/>
              </p:nvSpPr>
              <p:spPr bwMode="auto">
                <a:xfrm>
                  <a:off x="3049" y="12414"/>
                  <a:ext cx="285" cy="76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601" name="Rectangle 49"/>
                <p:cNvSpPr>
                  <a:spLocks noChangeArrowheads="1"/>
                </p:cNvSpPr>
                <p:nvPr/>
              </p:nvSpPr>
              <p:spPr bwMode="auto">
                <a:xfrm>
                  <a:off x="3343" y="12719"/>
                  <a:ext cx="2460" cy="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3602" name="Line 50"/>
                <p:cNvSpPr>
                  <a:spLocks noChangeShapeType="1"/>
                </p:cNvSpPr>
                <p:nvPr/>
              </p:nvSpPr>
              <p:spPr bwMode="auto">
                <a:xfrm>
                  <a:off x="1466" y="13184"/>
                  <a:ext cx="0" cy="1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603" name="Line 51"/>
                <p:cNvSpPr>
                  <a:spLocks noChangeShapeType="1"/>
                </p:cNvSpPr>
                <p:nvPr/>
              </p:nvSpPr>
              <p:spPr bwMode="auto">
                <a:xfrm>
                  <a:off x="3453" y="13189"/>
                  <a:ext cx="0" cy="12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23604" name="Picture 52"/>
              <p:cNvPicPr>
                <a:picLocks noChangeAspect="1" noChangeArrowheads="1"/>
              </p:cNvPicPr>
              <p:nvPr/>
            </p:nvPicPr>
            <p:blipFill>
              <a:blip r:embed="rId4" cstate="print"/>
              <a:srcRect l="34648" t="31543" r="23424" b="16780"/>
              <a:stretch>
                <a:fillRect/>
              </a:stretch>
            </p:blipFill>
            <p:spPr bwMode="auto">
              <a:xfrm>
                <a:off x="4116" y="13025"/>
                <a:ext cx="2641" cy="2604"/>
              </a:xfrm>
              <a:prstGeom prst="rect">
                <a:avLst/>
              </a:prstGeom>
              <a:noFill/>
              <a:ln w="9525">
                <a:noFill/>
                <a:miter lim="800000"/>
                <a:headEnd/>
                <a:tailEnd/>
              </a:ln>
              <a:effectLst/>
            </p:spPr>
          </p:pic>
          <p:sp>
            <p:nvSpPr>
              <p:cNvPr id="23605" name="Line 53"/>
              <p:cNvSpPr>
                <a:spLocks noChangeShapeType="1"/>
              </p:cNvSpPr>
              <p:nvPr/>
            </p:nvSpPr>
            <p:spPr bwMode="auto">
              <a:xfrm>
                <a:off x="5901" y="12802"/>
                <a:ext cx="0" cy="2976"/>
              </a:xfrm>
              <a:prstGeom prst="line">
                <a:avLst/>
              </a:prstGeom>
              <a:noFill/>
              <a:ln w="6350">
                <a:solidFill>
                  <a:srgbClr val="000000"/>
                </a:solidFill>
                <a:prstDash val="lgDashDot"/>
                <a:round/>
                <a:headEnd type="arrow" w="sm" len="sm"/>
                <a:tailEnd type="none" w="sm" len="sm"/>
              </a:ln>
              <a:effectLst/>
            </p:spPr>
            <p:txBody>
              <a:bodyPr vert="horz" wrap="square" lIns="91440" tIns="45720" rIns="91440" bIns="45720" numCol="1" anchor="t" anchorCtr="0" compatLnSpc="1">
                <a:prstTxWarp prst="textNoShape">
                  <a:avLst/>
                </a:prstTxWarp>
              </a:bodyPr>
              <a:lstStyle/>
              <a:p>
                <a:endParaRPr lang="fr-FR"/>
              </a:p>
            </p:txBody>
          </p:sp>
          <p:sp>
            <p:nvSpPr>
              <p:cNvPr id="23606" name="Line 54"/>
              <p:cNvSpPr>
                <a:spLocks noChangeShapeType="1"/>
              </p:cNvSpPr>
              <p:nvPr/>
            </p:nvSpPr>
            <p:spPr bwMode="auto">
              <a:xfrm flipH="1">
                <a:off x="4565" y="13695"/>
                <a:ext cx="2602" cy="1568"/>
              </a:xfrm>
              <a:prstGeom prst="line">
                <a:avLst/>
              </a:prstGeom>
              <a:noFill/>
              <a:ln w="6350">
                <a:solidFill>
                  <a:srgbClr val="000000"/>
                </a:solidFill>
                <a:prstDash val="lgDashDot"/>
                <a:round/>
                <a:headEnd type="none" w="sm" len="sm"/>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3607" name="Line 55"/>
              <p:cNvSpPr>
                <a:spLocks noChangeShapeType="1"/>
              </p:cNvSpPr>
              <p:nvPr/>
            </p:nvSpPr>
            <p:spPr bwMode="auto">
              <a:xfrm flipH="1" flipV="1">
                <a:off x="4004" y="13434"/>
                <a:ext cx="2903" cy="1563"/>
              </a:xfrm>
              <a:prstGeom prst="line">
                <a:avLst/>
              </a:prstGeom>
              <a:noFill/>
              <a:ln w="6350">
                <a:solidFill>
                  <a:srgbClr val="000000"/>
                </a:solidFill>
                <a:prstDash val="lgDashDot"/>
                <a:round/>
                <a:headEnd type="arrow" w="sm" len="sm"/>
                <a:tailEnd type="none" w="sm" len="sm"/>
              </a:ln>
              <a:effectLst/>
            </p:spPr>
            <p:txBody>
              <a:bodyPr vert="horz" wrap="square" lIns="91440" tIns="45720" rIns="91440" bIns="45720" numCol="1" anchor="t" anchorCtr="0" compatLnSpc="1">
                <a:prstTxWarp prst="textNoShape">
                  <a:avLst/>
                </a:prstTxWarp>
              </a:bodyPr>
              <a:lstStyle/>
              <a:p>
                <a:endParaRPr lang="fr-FR"/>
              </a:p>
            </p:txBody>
          </p:sp>
          <p:graphicFrame>
            <p:nvGraphicFramePr>
              <p:cNvPr id="23608" name="Object 56"/>
              <p:cNvGraphicFramePr>
                <a:graphicFrameLocks noChangeAspect="1"/>
              </p:cNvGraphicFramePr>
              <p:nvPr/>
            </p:nvGraphicFramePr>
            <p:xfrm>
              <a:off x="6693" y="15034"/>
              <a:ext cx="204" cy="371"/>
            </p:xfrm>
            <a:graphic>
              <a:graphicData uri="http://schemas.openxmlformats.org/presentationml/2006/ole">
                <p:oleObj spid="_x0000_s23608" name="Équation" r:id="rId8" imgW="126720" imgH="228600" progId="Equation.3">
                  <p:embed/>
                </p:oleObj>
              </a:graphicData>
            </a:graphic>
          </p:graphicFrame>
          <p:graphicFrame>
            <p:nvGraphicFramePr>
              <p:cNvPr id="23609" name="Object 57"/>
              <p:cNvGraphicFramePr>
                <a:graphicFrameLocks noChangeAspect="1"/>
              </p:cNvGraphicFramePr>
              <p:nvPr/>
            </p:nvGraphicFramePr>
            <p:xfrm>
              <a:off x="5939" y="12727"/>
              <a:ext cx="171" cy="311"/>
            </p:xfrm>
            <a:graphic>
              <a:graphicData uri="http://schemas.openxmlformats.org/presentationml/2006/ole">
                <p:oleObj spid="_x0000_s23609" name="Équation" r:id="rId9" imgW="139680" imgH="253800" progId="Equation.3">
                  <p:embed/>
                </p:oleObj>
              </a:graphicData>
            </a:graphic>
          </p:graphicFrame>
          <p:graphicFrame>
            <p:nvGraphicFramePr>
              <p:cNvPr id="23610" name="Object 58"/>
              <p:cNvGraphicFramePr>
                <a:graphicFrameLocks noChangeAspect="1"/>
              </p:cNvGraphicFramePr>
              <p:nvPr/>
            </p:nvGraphicFramePr>
            <p:xfrm>
              <a:off x="4350" y="14799"/>
              <a:ext cx="204" cy="347"/>
            </p:xfrm>
            <a:graphic>
              <a:graphicData uri="http://schemas.openxmlformats.org/presentationml/2006/ole">
                <p:oleObj spid="_x0000_s23610" name="Équation" r:id="rId10" imgW="126720" imgH="215640" progId="Equation.3">
                  <p:embed/>
                </p:oleObj>
              </a:graphicData>
            </a:graphic>
          </p:graphicFrame>
          <p:sp>
            <p:nvSpPr>
              <p:cNvPr id="23611" name="Line 59"/>
              <p:cNvSpPr>
                <a:spLocks noChangeShapeType="1"/>
              </p:cNvSpPr>
              <p:nvPr/>
            </p:nvSpPr>
            <p:spPr bwMode="auto">
              <a:xfrm flipH="1" flipV="1">
                <a:off x="5896" y="14454"/>
                <a:ext cx="762" cy="418"/>
              </a:xfrm>
              <a:prstGeom prst="line">
                <a:avLst/>
              </a:prstGeom>
              <a:noFill/>
              <a:ln w="28575">
                <a:solidFill>
                  <a:srgbClr val="FF0000"/>
                </a:solidFill>
                <a:round/>
                <a:headEnd/>
                <a:tailEnd type="stealth" w="lg" len="lg"/>
              </a:ln>
            </p:spPr>
            <p:txBody>
              <a:bodyPr vert="horz" wrap="square" lIns="91440" tIns="45720" rIns="91440" bIns="45720" numCol="1" anchor="t" anchorCtr="0" compatLnSpc="1">
                <a:prstTxWarp prst="textNoShape">
                  <a:avLst/>
                </a:prstTxWarp>
              </a:bodyPr>
              <a:lstStyle/>
              <a:p>
                <a:endParaRPr lang="fr-FR"/>
              </a:p>
            </p:txBody>
          </p:sp>
          <p:sp>
            <p:nvSpPr>
              <p:cNvPr id="23612" name="Line 60"/>
              <p:cNvSpPr>
                <a:spLocks noChangeShapeType="1"/>
              </p:cNvSpPr>
              <p:nvPr/>
            </p:nvSpPr>
            <p:spPr bwMode="auto">
              <a:xfrm>
                <a:off x="4711" y="13286"/>
                <a:ext cx="149" cy="371"/>
              </a:xfrm>
              <a:prstGeom prst="line">
                <a:avLst/>
              </a:prstGeom>
              <a:noFill/>
              <a:ln w="6350">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3613" name="Text Box 61"/>
              <p:cNvSpPr txBox="1">
                <a:spLocks noChangeArrowheads="1"/>
              </p:cNvSpPr>
              <p:nvPr/>
            </p:nvSpPr>
            <p:spPr bwMode="auto">
              <a:xfrm>
                <a:off x="5498" y="14334"/>
                <a:ext cx="321" cy="259"/>
              </a:xfrm>
              <a:prstGeom prst="rect">
                <a:avLst/>
              </a:prstGeom>
              <a:noFill/>
              <a:ln w="9525">
                <a:noFill/>
                <a:miter lim="800000"/>
                <a:headEnd/>
                <a:tailEnd/>
              </a:ln>
            </p:spPr>
            <p:txBody>
              <a:bodyPr vert="horz" wrap="square" lIns="42062" tIns="21031" rIns="42062" bIns="2103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000000"/>
                    </a:solidFill>
                    <a:effectLst/>
                    <a:latin typeface="Comic Sans MS" pitchFamily="66" charset="0"/>
                    <a:cs typeface="Arial" pitchFamily="34" charset="0"/>
                  </a:rPr>
                  <a:t>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3614" name="Object 62"/>
              <p:cNvGraphicFramePr>
                <a:graphicFrameLocks noChangeAspect="1"/>
              </p:cNvGraphicFramePr>
              <p:nvPr/>
            </p:nvGraphicFramePr>
            <p:xfrm>
              <a:off x="6325" y="14301"/>
              <a:ext cx="237" cy="396"/>
            </p:xfrm>
            <a:graphic>
              <a:graphicData uri="http://schemas.openxmlformats.org/presentationml/2006/ole">
                <p:oleObj spid="_x0000_s23614" r:id="rId11" imgW="114120" imgH="190440" progId="">
                  <p:embed/>
                </p:oleObj>
              </a:graphicData>
            </a:graphic>
          </p:graphicFrame>
          <p:sp>
            <p:nvSpPr>
              <p:cNvPr id="23615" name="Text Box 63"/>
              <p:cNvSpPr txBox="1">
                <a:spLocks noChangeArrowheads="1"/>
              </p:cNvSpPr>
              <p:nvPr/>
            </p:nvSpPr>
            <p:spPr bwMode="auto">
              <a:xfrm>
                <a:off x="4253" y="12847"/>
                <a:ext cx="922" cy="548"/>
              </a:xfrm>
              <a:prstGeom prst="rect">
                <a:avLst/>
              </a:prstGeom>
              <a:noFill/>
              <a:ln w="9525">
                <a:noFill/>
                <a:miter lim="800000"/>
                <a:headEnd/>
                <a:tailEnd/>
              </a:ln>
            </p:spPr>
            <p:txBody>
              <a:bodyPr vert="horz" wrap="square" lIns="44481" tIns="22241" rIns="44481" bIns="2224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Tige du</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vérin 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616" name="Line 64"/>
              <p:cNvSpPr>
                <a:spLocks noChangeShapeType="1"/>
              </p:cNvSpPr>
              <p:nvPr/>
            </p:nvSpPr>
            <p:spPr bwMode="auto">
              <a:xfrm flipV="1">
                <a:off x="4641" y="12562"/>
                <a:ext cx="141" cy="325"/>
              </a:xfrm>
              <a:prstGeom prst="line">
                <a:avLst/>
              </a:prstGeom>
              <a:noFill/>
              <a:ln w="6350">
                <a:solidFill>
                  <a:srgbClr val="000000"/>
                </a:solidFill>
                <a:round/>
                <a:headEnd/>
                <a:tailEnd type="arrow" w="sm" len="sm"/>
              </a:ln>
              <a:effectLst/>
            </p:spPr>
            <p:txBody>
              <a:bodyPr vert="horz" wrap="square" lIns="91440" tIns="45720" rIns="91440" bIns="45720" numCol="1" anchor="t" anchorCtr="0" compatLnSpc="1">
                <a:prstTxWarp prst="textNoShape">
                  <a:avLst/>
                </a:prstTxWarp>
              </a:bodyPr>
              <a:lstStyle/>
              <a:p>
                <a:endParaRPr lang="fr-FR"/>
              </a:p>
            </p:txBody>
          </p:sp>
          <p:sp>
            <p:nvSpPr>
              <p:cNvPr id="23617" name="Text Box 65"/>
              <p:cNvSpPr txBox="1">
                <a:spLocks noChangeArrowheads="1"/>
              </p:cNvSpPr>
              <p:nvPr/>
            </p:nvSpPr>
            <p:spPr bwMode="auto">
              <a:xfrm>
                <a:off x="3219" y="12377"/>
                <a:ext cx="922" cy="303"/>
              </a:xfrm>
              <a:prstGeom prst="rect">
                <a:avLst/>
              </a:prstGeom>
              <a:noFill/>
              <a:ln w="9525">
                <a:noFill/>
                <a:miter lim="800000"/>
                <a:headEnd/>
                <a:tailEnd/>
              </a:ln>
            </p:spPr>
            <p:txBody>
              <a:bodyPr vert="horz" wrap="square" lIns="44481" tIns="22241" rIns="44481" bIns="2224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smtClean="0">
                    <a:ln>
                      <a:noFill/>
                    </a:ln>
                    <a:solidFill>
                      <a:schemeClr val="tx1"/>
                    </a:solidFill>
                    <a:effectLst/>
                    <a:latin typeface="Comic Sans MS" pitchFamily="66" charset="0"/>
                    <a:cs typeface="Arial" pitchFamily="34" charset="0"/>
                  </a:rPr>
                  <a:t>pression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69" name="ZoneTexte 68"/>
          <p:cNvSpPr txBox="1"/>
          <p:nvPr/>
        </p:nvSpPr>
        <p:spPr>
          <a:xfrm>
            <a:off x="5580112" y="3933057"/>
            <a:ext cx="3384376" cy="2677656"/>
          </a:xfrm>
          <a:prstGeom prst="rect">
            <a:avLst/>
          </a:prstGeom>
          <a:solidFill>
            <a:schemeClr val="accent6">
              <a:lumMod val="60000"/>
              <a:lumOff val="40000"/>
            </a:schemeClr>
          </a:solidFill>
        </p:spPr>
        <p:txBody>
          <a:bodyPr wrap="square" rtlCol="0">
            <a:spAutoFit/>
          </a:bodyPr>
          <a:lstStyle/>
          <a:p>
            <a:pPr algn="ctr"/>
            <a:r>
              <a:rPr lang="fr-FR" sz="2400" b="1" dirty="0">
                <a:latin typeface="Arial" pitchFamily="34" charset="0"/>
                <a:cs typeface="Arial" pitchFamily="34" charset="0"/>
              </a:rPr>
              <a:t>F  =  p  </a:t>
            </a:r>
            <a:r>
              <a:rPr lang="fr-FR" sz="2400" dirty="0">
                <a:latin typeface="Arial" pitchFamily="34" charset="0"/>
                <a:cs typeface="Arial" pitchFamily="34" charset="0"/>
              </a:rPr>
              <a:t>x </a:t>
            </a:r>
            <a:r>
              <a:rPr lang="fr-FR" sz="2400" b="1" dirty="0">
                <a:latin typeface="Arial" pitchFamily="34" charset="0"/>
                <a:cs typeface="Arial" pitchFamily="34" charset="0"/>
              </a:rPr>
              <a:t> S</a:t>
            </a:r>
            <a:endParaRPr lang="fr-FR" sz="2400" dirty="0">
              <a:latin typeface="Arial" pitchFamily="34" charset="0"/>
              <a:cs typeface="Arial" pitchFamily="34" charset="0"/>
            </a:endParaRPr>
          </a:p>
          <a:p>
            <a:pPr algn="ctr"/>
            <a:r>
              <a:rPr lang="en-GB" dirty="0" smtClean="0">
                <a:solidFill>
                  <a:srgbClr val="FF0000"/>
                </a:solidFill>
                <a:latin typeface="Arial" pitchFamily="34" charset="0"/>
                <a:cs typeface="Arial" pitchFamily="34" charset="0"/>
              </a:rPr>
              <a:t>N, Pascal </a:t>
            </a:r>
            <a:r>
              <a:rPr lang="en-GB" dirty="0">
                <a:solidFill>
                  <a:srgbClr val="FF0000"/>
                </a:solidFill>
                <a:latin typeface="Arial" pitchFamily="34" charset="0"/>
                <a:cs typeface="Arial" pitchFamily="34" charset="0"/>
              </a:rPr>
              <a:t>(</a:t>
            </a:r>
            <a:r>
              <a:rPr lang="en-GB" dirty="0" smtClean="0">
                <a:solidFill>
                  <a:srgbClr val="FF0000"/>
                </a:solidFill>
                <a:latin typeface="Arial" pitchFamily="34" charset="0"/>
                <a:cs typeface="Arial" pitchFamily="34" charset="0"/>
              </a:rPr>
              <a:t>Pa), m²</a:t>
            </a:r>
            <a:endParaRPr lang="fr-FR" dirty="0">
              <a:solidFill>
                <a:srgbClr val="FF0000"/>
              </a:solidFill>
              <a:latin typeface="Arial" pitchFamily="34" charset="0"/>
              <a:cs typeface="Arial" pitchFamily="34" charset="0"/>
            </a:endParaRPr>
          </a:p>
          <a:p>
            <a:pPr algn="ctr"/>
            <a:r>
              <a:rPr lang="en-GB" dirty="0" err="1" smtClean="0">
                <a:solidFill>
                  <a:srgbClr val="0070C0"/>
                </a:solidFill>
                <a:latin typeface="Arial" pitchFamily="34" charset="0"/>
                <a:cs typeface="Arial" pitchFamily="34" charset="0"/>
              </a:rPr>
              <a:t>daN</a:t>
            </a:r>
            <a:r>
              <a:rPr lang="en-GB" dirty="0" smtClean="0">
                <a:solidFill>
                  <a:srgbClr val="0070C0"/>
                </a:solidFill>
                <a:latin typeface="Arial" pitchFamily="34" charset="0"/>
                <a:cs typeface="Arial" pitchFamily="34" charset="0"/>
              </a:rPr>
              <a:t>, bar, cm²</a:t>
            </a:r>
            <a:endParaRPr lang="fr-FR" dirty="0">
              <a:solidFill>
                <a:srgbClr val="0070C0"/>
              </a:solidFill>
              <a:latin typeface="Arial" pitchFamily="34" charset="0"/>
              <a:cs typeface="Arial" pitchFamily="34" charset="0"/>
            </a:endParaRPr>
          </a:p>
          <a:p>
            <a:pPr algn="ctr"/>
            <a:r>
              <a:rPr lang="fr-FR" dirty="0" err="1" smtClean="0">
                <a:solidFill>
                  <a:schemeClr val="accent5">
                    <a:lumMod val="75000"/>
                  </a:schemeClr>
                </a:solidFill>
                <a:latin typeface="Arial" pitchFamily="34" charset="0"/>
                <a:cs typeface="Arial" pitchFamily="34" charset="0"/>
              </a:rPr>
              <a:t>N,Mpa</a:t>
            </a:r>
            <a:r>
              <a:rPr lang="fr-FR" dirty="0" smtClean="0">
                <a:solidFill>
                  <a:schemeClr val="accent5">
                    <a:lumMod val="75000"/>
                  </a:schemeClr>
                </a:solidFill>
                <a:latin typeface="Arial" pitchFamily="34" charset="0"/>
                <a:cs typeface="Arial" pitchFamily="34" charset="0"/>
              </a:rPr>
              <a:t>, mm²</a:t>
            </a:r>
            <a:endParaRPr lang="fr-FR" dirty="0">
              <a:solidFill>
                <a:schemeClr val="accent5">
                  <a:lumMod val="75000"/>
                </a:schemeClr>
              </a:solidFill>
              <a:latin typeface="Arial" pitchFamily="34" charset="0"/>
              <a:cs typeface="Arial" pitchFamily="34" charset="0"/>
            </a:endParaRPr>
          </a:p>
          <a:p>
            <a:r>
              <a:rPr lang="fr-FR" dirty="0">
                <a:latin typeface="Arial" pitchFamily="34" charset="0"/>
                <a:cs typeface="Arial" pitchFamily="34" charset="0"/>
              </a:rPr>
              <a:t>F --&gt; force</a:t>
            </a:r>
          </a:p>
          <a:p>
            <a:r>
              <a:rPr lang="fr-FR" dirty="0">
                <a:latin typeface="Arial" pitchFamily="34" charset="0"/>
                <a:cs typeface="Arial" pitchFamily="34" charset="0"/>
              </a:rPr>
              <a:t>p --&gt; pression</a:t>
            </a:r>
          </a:p>
          <a:p>
            <a:r>
              <a:rPr lang="fr-FR" dirty="0">
                <a:latin typeface="Arial" pitchFamily="34" charset="0"/>
                <a:cs typeface="Arial" pitchFamily="34" charset="0"/>
              </a:rPr>
              <a:t>S --&gt; surface de contact</a:t>
            </a:r>
          </a:p>
          <a:p>
            <a:r>
              <a:rPr lang="fr-FR" dirty="0">
                <a:latin typeface="Arial" pitchFamily="34" charset="0"/>
                <a:cs typeface="Arial" pitchFamily="34" charset="0"/>
              </a:rPr>
              <a:t>Rappel:  1 </a:t>
            </a:r>
            <a:r>
              <a:rPr lang="fr-FR" dirty="0" err="1">
                <a:latin typeface="Arial" pitchFamily="34" charset="0"/>
                <a:cs typeface="Arial" pitchFamily="34" charset="0"/>
              </a:rPr>
              <a:t>Mpa</a:t>
            </a:r>
            <a:r>
              <a:rPr lang="fr-FR" dirty="0">
                <a:latin typeface="Arial" pitchFamily="34" charset="0"/>
                <a:cs typeface="Arial" pitchFamily="34" charset="0"/>
              </a:rPr>
              <a:t> = 1 N/mm² = 10 </a:t>
            </a:r>
            <a:r>
              <a:rPr lang="fr-FR" dirty="0" smtClean="0">
                <a:latin typeface="Arial" pitchFamily="34" charset="0"/>
                <a:cs typeface="Arial" pitchFamily="34" charset="0"/>
              </a:rPr>
              <a:t>bars</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4"/>
                                        </p:tgtEl>
                                        <p:attrNameLst>
                                          <p:attrName>style.visibility</p:attrName>
                                        </p:attrNameLst>
                                      </p:cBhvr>
                                      <p:to>
                                        <p:strVal val="visible"/>
                                      </p:to>
                                    </p:set>
                                    <p:animEffect transition="in" filter="blinds(horizontal)">
                                      <p:cBhvr>
                                        <p:cTn id="17" dur="500"/>
                                        <p:tgtEl>
                                          <p:spTgt spid="235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314</TotalTime>
  <Words>1026</Words>
  <Application>Microsoft Office PowerPoint</Application>
  <PresentationFormat>Affichage à l'écran (4:3)</PresentationFormat>
  <Paragraphs>207</Paragraphs>
  <Slides>15</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17" baseType="lpstr">
      <vt:lpstr>Débit</vt:lpstr>
      <vt:lpstr>Équation</vt:lpstr>
      <vt:lpstr>Modélisation des actions mécaniques </vt:lpstr>
      <vt:lpstr>Introduction</vt:lpstr>
      <vt:lpstr>2 – Notion de Force</vt:lpstr>
      <vt:lpstr>2 – Notion de Force</vt:lpstr>
      <vt:lpstr>2 – Notion de Force</vt:lpstr>
      <vt:lpstr>2 – Notion de Force</vt:lpstr>
      <vt:lpstr>2 – Notion de Force</vt:lpstr>
      <vt:lpstr>2 – Notion de Force</vt:lpstr>
      <vt:lpstr>2 – Notion de Force</vt:lpstr>
      <vt:lpstr>      </vt:lpstr>
      <vt:lpstr>3 – Notion de moment, de couple</vt:lpstr>
      <vt:lpstr>3 – Notion de moment, de couple</vt:lpstr>
      <vt:lpstr>3 – Notion de moment, de couple</vt:lpstr>
      <vt:lpstr>3 – Notion de moment, de couple</vt:lpstr>
      <vt:lpstr>3 – Notion de moment, de couple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des actions mécaniques</dc:title>
  <dc:creator>David</dc:creator>
  <cp:lastModifiedBy>Région Bretagne</cp:lastModifiedBy>
  <cp:revision>42</cp:revision>
  <dcterms:created xsi:type="dcterms:W3CDTF">2014-01-22T15:50:02Z</dcterms:created>
  <dcterms:modified xsi:type="dcterms:W3CDTF">2014-02-20T07:44:28Z</dcterms:modified>
</cp:coreProperties>
</file>