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9" r:id="rId4"/>
    <p:sldId id="260" r:id="rId5"/>
    <p:sldId id="263" r:id="rId6"/>
    <p:sldId id="262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34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C99-9416-44D8-B18F-DF4FCC7F1E11}" type="datetimeFigureOut">
              <a:rPr lang="fr-FR" smtClean="0"/>
              <a:pPr/>
              <a:t>13/04/2016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93D7-8B15-452D-962B-0B312AAE9D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C99-9416-44D8-B18F-DF4FCC7F1E11}" type="datetimeFigureOut">
              <a:rPr lang="fr-FR" smtClean="0"/>
              <a:pPr/>
              <a:t>13/04/2016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93D7-8B15-452D-962B-0B312AAE9D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C99-9416-44D8-B18F-DF4FCC7F1E11}" type="datetimeFigureOut">
              <a:rPr lang="fr-FR" smtClean="0"/>
              <a:pPr/>
              <a:t>13/04/2016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93D7-8B15-452D-962B-0B312AAE9D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C99-9416-44D8-B18F-DF4FCC7F1E11}" type="datetimeFigureOut">
              <a:rPr lang="fr-FR" smtClean="0"/>
              <a:pPr/>
              <a:t>13/04/2016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93D7-8B15-452D-962B-0B312AAE9D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C99-9416-44D8-B18F-DF4FCC7F1E11}" type="datetimeFigureOut">
              <a:rPr lang="fr-FR" smtClean="0"/>
              <a:pPr/>
              <a:t>13/04/2016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93D7-8B15-452D-962B-0B312AAE9D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C99-9416-44D8-B18F-DF4FCC7F1E11}" type="datetimeFigureOut">
              <a:rPr lang="fr-FR" smtClean="0"/>
              <a:pPr/>
              <a:t>13/04/2016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93D7-8B15-452D-962B-0B312AAE9D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C99-9416-44D8-B18F-DF4FCC7F1E11}" type="datetimeFigureOut">
              <a:rPr lang="fr-FR" smtClean="0"/>
              <a:pPr/>
              <a:t>13/04/2016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93D7-8B15-452D-962B-0B312AAE9D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C99-9416-44D8-B18F-DF4FCC7F1E11}" type="datetimeFigureOut">
              <a:rPr lang="fr-FR" smtClean="0"/>
              <a:pPr/>
              <a:t>13/04/2016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93D7-8B15-452D-962B-0B312AAE9D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C99-9416-44D8-B18F-DF4FCC7F1E11}" type="datetimeFigureOut">
              <a:rPr lang="fr-FR" smtClean="0"/>
              <a:pPr/>
              <a:t>13/04/2016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93D7-8B15-452D-962B-0B312AAE9D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C99-9416-44D8-B18F-DF4FCC7F1E11}" type="datetimeFigureOut">
              <a:rPr lang="fr-FR" smtClean="0"/>
              <a:pPr/>
              <a:t>13/04/2016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93D7-8B15-452D-962B-0B312AAE9D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C99-9416-44D8-B18F-DF4FCC7F1E11}" type="datetimeFigureOut">
              <a:rPr lang="fr-FR" smtClean="0"/>
              <a:pPr/>
              <a:t>13/04/2016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E8293D7-8B15-452D-962B-0B312AAE9D8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860C99-9416-44D8-B18F-DF4FCC7F1E11}" type="datetimeFigureOut">
              <a:rPr lang="fr-FR" smtClean="0"/>
              <a:pPr/>
              <a:t>13/04/2016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8293D7-8B15-452D-962B-0B312AAE9D89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2.bin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5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0.bin"/><Relationship Id="rId1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Principe Fondamental de la statique (PFS)</a:t>
            </a:r>
            <a:endParaRPr lang="fr-FR" dirty="0"/>
          </a:p>
        </p:txBody>
      </p:sp>
      <p:pic>
        <p:nvPicPr>
          <p:cNvPr id="11266" name="Picture 2" descr="http://ats.doisneau.free.fr/SII/TP_TD_Cours/Fonction%20TRANSMETTRE/Determination_des_actions_mecaniques/Approche%20Statique/images/Shrad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717032"/>
            <a:ext cx="4933950" cy="2686051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16" name="Picture 16" descr="http://www.autourdelihssane.fr/wp-content/uploads/2012/08/5pourquo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573016"/>
            <a:ext cx="2667000" cy="3000376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u="sng" dirty="0" smtClean="0"/>
              <a:t>IV - Méthode de résolution	</a:t>
            </a:r>
            <a:endParaRPr lang="fr-FR" dirty="0"/>
          </a:p>
        </p:txBody>
      </p:sp>
      <p:grpSp>
        <p:nvGrpSpPr>
          <p:cNvPr id="76802" name="Group 2"/>
          <p:cNvGrpSpPr>
            <a:grpSpLocks noGrp="1"/>
          </p:cNvGrpSpPr>
          <p:nvPr/>
        </p:nvGrpSpPr>
        <p:grpSpPr bwMode="auto">
          <a:xfrm>
            <a:off x="457200" y="1935163"/>
            <a:ext cx="8229600" cy="4389437"/>
            <a:chOff x="801" y="10110"/>
            <a:chExt cx="10476" cy="5649"/>
          </a:xfrm>
        </p:grpSpPr>
        <p:sp>
          <p:nvSpPr>
            <p:cNvPr id="76803" name="Text Box 3"/>
            <p:cNvSpPr txBox="1">
              <a:spLocks noChangeArrowheads="1"/>
            </p:cNvSpPr>
            <p:nvPr/>
          </p:nvSpPr>
          <p:spPr bwMode="auto">
            <a:xfrm>
              <a:off x="801" y="10620"/>
              <a:ext cx="2016" cy="71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Définir le système isolé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04" name="Text Box 4"/>
            <p:cNvSpPr txBox="1">
              <a:spLocks noChangeArrowheads="1"/>
            </p:cNvSpPr>
            <p:nvPr/>
          </p:nvSpPr>
          <p:spPr bwMode="auto">
            <a:xfrm>
              <a:off x="3141" y="11430"/>
              <a:ext cx="2619" cy="111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Réaliser le Bilan des actions mécaniques extérieures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05" name="Text Box 5"/>
            <p:cNvSpPr txBox="1">
              <a:spLocks noChangeArrowheads="1"/>
            </p:cNvSpPr>
            <p:nvPr/>
          </p:nvSpPr>
          <p:spPr bwMode="auto">
            <a:xfrm>
              <a:off x="5913" y="12730"/>
              <a:ext cx="2160" cy="71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Appliquer le PFS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06" name="Text Box 6"/>
            <p:cNvSpPr txBox="1">
              <a:spLocks noChangeArrowheads="1"/>
            </p:cNvSpPr>
            <p:nvPr/>
          </p:nvSpPr>
          <p:spPr bwMode="auto">
            <a:xfrm>
              <a:off x="8877" y="15042"/>
              <a:ext cx="2160" cy="71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fr-F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Résoudre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07" name="AutoShape 7"/>
            <p:cNvSpPr>
              <a:spLocks noChangeArrowheads="1"/>
            </p:cNvSpPr>
            <p:nvPr/>
          </p:nvSpPr>
          <p:spPr bwMode="auto">
            <a:xfrm>
              <a:off x="8757" y="13164"/>
              <a:ext cx="2520" cy="1440"/>
            </a:xfrm>
            <a:prstGeom prst="diamond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Trop d’inconnues ?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08" name="Freeform 8"/>
            <p:cNvSpPr>
              <a:spLocks/>
            </p:cNvSpPr>
            <p:nvPr/>
          </p:nvSpPr>
          <p:spPr bwMode="auto">
            <a:xfrm>
              <a:off x="1839" y="11337"/>
              <a:ext cx="1302" cy="4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40"/>
                </a:cxn>
                <a:cxn ang="0">
                  <a:pos x="900" y="540"/>
                </a:cxn>
              </a:cxnLst>
              <a:rect l="0" t="0" r="r" b="b"/>
              <a:pathLst>
                <a:path w="900" h="540">
                  <a:moveTo>
                    <a:pt x="0" y="0"/>
                  </a:moveTo>
                  <a:lnTo>
                    <a:pt x="0" y="540"/>
                  </a:lnTo>
                  <a:lnTo>
                    <a:pt x="900" y="540"/>
                  </a:lnTo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809" name="Freeform 9"/>
            <p:cNvSpPr>
              <a:spLocks/>
            </p:cNvSpPr>
            <p:nvPr/>
          </p:nvSpPr>
          <p:spPr bwMode="auto">
            <a:xfrm>
              <a:off x="4485" y="12540"/>
              <a:ext cx="1428" cy="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40"/>
                </a:cxn>
                <a:cxn ang="0">
                  <a:pos x="900" y="540"/>
                </a:cxn>
              </a:cxnLst>
              <a:rect l="0" t="0" r="r" b="b"/>
              <a:pathLst>
                <a:path w="900" h="540">
                  <a:moveTo>
                    <a:pt x="0" y="0"/>
                  </a:moveTo>
                  <a:lnTo>
                    <a:pt x="0" y="540"/>
                  </a:lnTo>
                  <a:lnTo>
                    <a:pt x="900" y="540"/>
                  </a:lnTo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810" name="Freeform 10"/>
            <p:cNvSpPr>
              <a:spLocks/>
            </p:cNvSpPr>
            <p:nvPr/>
          </p:nvSpPr>
          <p:spPr bwMode="auto">
            <a:xfrm>
              <a:off x="6981" y="13447"/>
              <a:ext cx="1770" cy="4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40"/>
                </a:cxn>
                <a:cxn ang="0">
                  <a:pos x="900" y="540"/>
                </a:cxn>
              </a:cxnLst>
              <a:rect l="0" t="0" r="r" b="b"/>
              <a:pathLst>
                <a:path w="900" h="540">
                  <a:moveTo>
                    <a:pt x="0" y="0"/>
                  </a:moveTo>
                  <a:lnTo>
                    <a:pt x="0" y="540"/>
                  </a:lnTo>
                  <a:lnTo>
                    <a:pt x="900" y="540"/>
                  </a:lnTo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811" name="Line 11"/>
            <p:cNvSpPr>
              <a:spLocks noChangeShapeType="1"/>
            </p:cNvSpPr>
            <p:nvPr/>
          </p:nvSpPr>
          <p:spPr bwMode="auto">
            <a:xfrm>
              <a:off x="10011" y="14604"/>
              <a:ext cx="0" cy="4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812" name="Text Box 12"/>
            <p:cNvSpPr txBox="1">
              <a:spLocks noChangeArrowheads="1"/>
            </p:cNvSpPr>
            <p:nvPr/>
          </p:nvSpPr>
          <p:spPr bwMode="auto">
            <a:xfrm>
              <a:off x="10233" y="14481"/>
              <a:ext cx="948" cy="38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non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13" name="Text Box 13"/>
            <p:cNvSpPr txBox="1">
              <a:spLocks noChangeArrowheads="1"/>
            </p:cNvSpPr>
            <p:nvPr/>
          </p:nvSpPr>
          <p:spPr bwMode="auto">
            <a:xfrm>
              <a:off x="10233" y="12681"/>
              <a:ext cx="636" cy="38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oui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14" name="Freeform 14"/>
            <p:cNvSpPr>
              <a:spLocks/>
            </p:cNvSpPr>
            <p:nvPr/>
          </p:nvSpPr>
          <p:spPr bwMode="auto">
            <a:xfrm>
              <a:off x="1845" y="10110"/>
              <a:ext cx="8166" cy="3054"/>
            </a:xfrm>
            <a:custGeom>
              <a:avLst/>
              <a:gdLst/>
              <a:ahLst/>
              <a:cxnLst>
                <a:cxn ang="0">
                  <a:pos x="7314" y="1860"/>
                </a:cxn>
                <a:cxn ang="0">
                  <a:pos x="7314" y="0"/>
                </a:cxn>
                <a:cxn ang="0">
                  <a:pos x="0" y="0"/>
                </a:cxn>
                <a:cxn ang="0">
                  <a:pos x="0" y="390"/>
                </a:cxn>
              </a:cxnLst>
              <a:rect l="0" t="0" r="r" b="b"/>
              <a:pathLst>
                <a:path w="7314" h="1860">
                  <a:moveTo>
                    <a:pt x="7314" y="1860"/>
                  </a:moveTo>
                  <a:lnTo>
                    <a:pt x="7314" y="0"/>
                  </a:lnTo>
                  <a:lnTo>
                    <a:pt x="0" y="0"/>
                  </a:lnTo>
                  <a:lnTo>
                    <a:pt x="0" y="390"/>
                  </a:lnTo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Introduction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3284984"/>
            <a:ext cx="8229600" cy="2808312"/>
          </a:xfrm>
        </p:spPr>
        <p:txBody>
          <a:bodyPr>
            <a:noAutofit/>
          </a:bodyPr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Résoudre un problème de statique consiste à trouver des efforts inconnus (en direction et/ou en sens et/ou en intensité) en fonction d’autres efforts qui eux sont connus ; le principe fondamental de la statique (énoncé plus loin) met en relation les efforts inconnus avec les efforts connus.</a:t>
            </a:r>
          </a:p>
          <a:p>
            <a:pPr algn="ctr"/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95536" y="1340768"/>
            <a:ext cx="8229600" cy="17095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La statique est une branche de la mécanique qui étudie les conditions sous lesquelles un corps est à l’équilibre, compte tenu des efforts que son milieu extérieur exerce sur lui.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Hypothèses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989464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	Les solides étudiés sont parfaits (indéformables et de géométrie idéale).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11560" y="3068960"/>
            <a:ext cx="8229600" cy="9894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Les liaisons dans les mécanismes sont sans jeu ; les frottements pourront – ou non – être considérés.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683568" y="4869160"/>
            <a:ext cx="8229600" cy="9894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Les actions mécaniques appartiennent toutes à un même plan « actions coplanaires ».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idata.over-blog.com/2/77/42/26/equilibre-copi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348880"/>
            <a:ext cx="2427782" cy="234888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I – Principe Fondamental de la statique (PFS)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2708920"/>
            <a:ext cx="8229600" cy="2952328"/>
          </a:xfrm>
        </p:spPr>
        <p:txBody>
          <a:bodyPr>
            <a:normAutofit/>
          </a:bodyPr>
          <a:lstStyle/>
          <a:p>
            <a:pPr lvl="0"/>
            <a:r>
              <a:rPr lang="fr-FR" b="1" u="sng" dirty="0" smtClean="0">
                <a:latin typeface="Arial" pitchFamily="34" charset="0"/>
                <a:cs typeface="Arial" pitchFamily="34" charset="0"/>
              </a:rPr>
              <a:t>1 - Equilibre du solide</a:t>
            </a:r>
          </a:p>
          <a:p>
            <a:pPr lvl="0"/>
            <a:endParaRPr lang="fr-FR" b="1" u="sng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Un solide est dit en 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équilibre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s’il est, et demeure 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immobile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par rapport à un repère 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absolu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(Terre).</a:t>
            </a:r>
          </a:p>
          <a:p>
            <a:pPr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I – Principe Fondamental de la statique (PFS)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1728192"/>
          </a:xfrm>
        </p:spPr>
        <p:txBody>
          <a:bodyPr>
            <a:noAutofit/>
          </a:bodyPr>
          <a:lstStyle/>
          <a:p>
            <a:pPr lvl="0"/>
            <a:r>
              <a:rPr lang="fr-FR" sz="2800" b="1" u="sng" dirty="0" smtClean="0">
                <a:latin typeface="Arial" pitchFamily="34" charset="0"/>
                <a:cs typeface="Arial" pitchFamily="34" charset="0"/>
              </a:rPr>
              <a:t>2 – Enoncé</a:t>
            </a:r>
          </a:p>
          <a:p>
            <a:pPr lvl="0"/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	Un solide indéformable en équilibre soumis à n actions extérieures reste en équilibre si :</a:t>
            </a:r>
          </a:p>
          <a:p>
            <a:pPr>
              <a:buNone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67544" y="3933056"/>
            <a:ext cx="8229600" cy="17281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La somme vectorielle des actions mécaniques extérieures est nulle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1187624" y="4869160"/>
          <a:ext cx="5904656" cy="813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Équation" r:id="rId3" imgW="1866090" imgH="253890" progId="Equation.3">
                  <p:embed/>
                </p:oleObj>
              </mc:Choice>
              <mc:Fallback>
                <p:oleObj name="Équation" r:id="rId3" imgW="1866090" imgH="25389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4869160"/>
                        <a:ext cx="5904656" cy="8133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1187624" y="5661248"/>
          <a:ext cx="2629666" cy="83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Équation" r:id="rId5" imgW="837836" imgH="266584" progId="Equation.3">
                  <p:embed/>
                </p:oleObj>
              </mc:Choice>
              <mc:Fallback>
                <p:oleObj name="Équation" r:id="rId5" imgW="837836" imgH="266584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5661248"/>
                        <a:ext cx="2629666" cy="83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I – Principe Fondamental de la statique (PFS)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648072"/>
          </a:xfrm>
        </p:spPr>
        <p:txBody>
          <a:bodyPr>
            <a:normAutofit/>
          </a:bodyPr>
          <a:lstStyle/>
          <a:p>
            <a:pPr lvl="0"/>
            <a:r>
              <a:rPr lang="fr-FR" b="1" u="sng" dirty="0" smtClean="0">
                <a:latin typeface="Arial" pitchFamily="34" charset="0"/>
                <a:cs typeface="Arial" pitchFamily="34" charset="0"/>
              </a:rPr>
              <a:t>2 – Enoncé (suite)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539552" y="2708920"/>
            <a:ext cx="8229600" cy="17281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La somme vectorielle des moments de ces actions extérieures par rapport à n’importe quel point I est nulle : </a:t>
            </a: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827584" y="4149080"/>
          <a:ext cx="7927521" cy="692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Équation" r:id="rId3" imgW="2946400" imgH="254000" progId="Equation.3">
                  <p:embed/>
                </p:oleObj>
              </mc:Choice>
              <mc:Fallback>
                <p:oleObj name="Équation" r:id="rId3" imgW="2946400" imgH="254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149080"/>
                        <a:ext cx="7927521" cy="6926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827584" y="5013176"/>
          <a:ext cx="2682259" cy="6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Équation" r:id="rId5" imgW="1155199" imgH="266584" progId="Equation.3">
                  <p:embed/>
                </p:oleObj>
              </mc:Choice>
              <mc:Fallback>
                <p:oleObj name="Équation" r:id="rId5" imgW="1155199" imgH="266584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013176"/>
                        <a:ext cx="2682259" cy="6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II - </a:t>
            </a:r>
            <a:r>
              <a:rPr lang="fr-FR" sz="2400" b="1" u="sng" dirty="0" smtClean="0"/>
              <a:t>Solide soumis à deux actions mécaniques extérieures</a:t>
            </a:r>
            <a:br>
              <a:rPr lang="fr-FR" sz="2400" b="1" u="sng" dirty="0" smtClean="0"/>
            </a:b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421512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Un solide soumis à deux actions mécaniques reste en équilibre si ces deux actions sont égales et opposées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67544" y="3140968"/>
            <a:ext cx="8229600" cy="14215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FR" sz="2600" dirty="0" smtClean="0">
                <a:latin typeface="Arial" pitchFamily="34" charset="0"/>
                <a:cs typeface="Arial" pitchFamily="34" charset="0"/>
              </a:rPr>
              <a:t>Elles ont même </a:t>
            </a:r>
            <a:r>
              <a:rPr lang="fr-FR" sz="2600" b="1" dirty="0" smtClean="0">
                <a:latin typeface="Arial" pitchFamily="34" charset="0"/>
                <a:cs typeface="Arial" pitchFamily="34" charset="0"/>
              </a:rPr>
              <a:t>droite d’action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, même </a:t>
            </a:r>
            <a:r>
              <a:rPr lang="fr-FR" sz="2600" b="1" dirty="0" smtClean="0">
                <a:latin typeface="Arial" pitchFamily="34" charset="0"/>
                <a:cs typeface="Arial" pitchFamily="34" charset="0"/>
              </a:rPr>
              <a:t>intensité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smtClean="0">
                <a:latin typeface="Arial" pitchFamily="34" charset="0"/>
                <a:cs typeface="Arial" pitchFamily="34" charset="0"/>
              </a:rPr>
              <a:t>mais des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sens </a:t>
            </a:r>
            <a:r>
              <a:rPr lang="fr-FR" sz="2600" b="1" dirty="0" smtClean="0">
                <a:latin typeface="Arial" pitchFamily="34" charset="0"/>
                <a:cs typeface="Arial" pitchFamily="34" charset="0"/>
              </a:rPr>
              <a:t>opposés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.</a:t>
            </a: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9155" name="Group 3"/>
          <p:cNvGrpSpPr>
            <a:grpSpLocks/>
          </p:cNvGrpSpPr>
          <p:nvPr/>
        </p:nvGrpSpPr>
        <p:grpSpPr bwMode="auto">
          <a:xfrm>
            <a:off x="3597069" y="4666278"/>
            <a:ext cx="2069577" cy="1153281"/>
            <a:chOff x="8716" y="8329"/>
            <a:chExt cx="1935" cy="1135"/>
          </a:xfrm>
        </p:grpSpPr>
        <p:sp>
          <p:nvSpPr>
            <p:cNvPr id="49156" name="Freeform 4"/>
            <p:cNvSpPr>
              <a:spLocks/>
            </p:cNvSpPr>
            <p:nvPr/>
          </p:nvSpPr>
          <p:spPr bwMode="auto">
            <a:xfrm>
              <a:off x="8716" y="8329"/>
              <a:ext cx="1935" cy="1135"/>
            </a:xfrm>
            <a:custGeom>
              <a:avLst/>
              <a:gdLst/>
              <a:ahLst/>
              <a:cxnLst>
                <a:cxn ang="0">
                  <a:pos x="833" y="82"/>
                </a:cxn>
                <a:cxn ang="0">
                  <a:pos x="149" y="250"/>
                </a:cxn>
                <a:cxn ang="0">
                  <a:pos x="125" y="802"/>
                </a:cxn>
                <a:cxn ang="0">
                  <a:pos x="899" y="1108"/>
                </a:cxn>
                <a:cxn ang="0">
                  <a:pos x="1139" y="640"/>
                </a:cxn>
                <a:cxn ang="0">
                  <a:pos x="1829" y="814"/>
                </a:cxn>
                <a:cxn ang="0">
                  <a:pos x="1769" y="124"/>
                </a:cxn>
                <a:cxn ang="0">
                  <a:pos x="833" y="82"/>
                </a:cxn>
              </a:cxnLst>
              <a:rect l="0" t="0" r="r" b="b"/>
              <a:pathLst>
                <a:path w="1935" h="1135">
                  <a:moveTo>
                    <a:pt x="833" y="82"/>
                  </a:moveTo>
                  <a:cubicBezTo>
                    <a:pt x="563" y="103"/>
                    <a:pt x="267" y="130"/>
                    <a:pt x="149" y="250"/>
                  </a:cubicBezTo>
                  <a:cubicBezTo>
                    <a:pt x="31" y="370"/>
                    <a:pt x="0" y="659"/>
                    <a:pt x="125" y="802"/>
                  </a:cubicBezTo>
                  <a:cubicBezTo>
                    <a:pt x="250" y="945"/>
                    <a:pt x="730" y="1135"/>
                    <a:pt x="899" y="1108"/>
                  </a:cubicBezTo>
                  <a:cubicBezTo>
                    <a:pt x="1068" y="1081"/>
                    <a:pt x="984" y="689"/>
                    <a:pt x="1139" y="640"/>
                  </a:cubicBezTo>
                  <a:cubicBezTo>
                    <a:pt x="1294" y="591"/>
                    <a:pt x="1724" y="900"/>
                    <a:pt x="1829" y="814"/>
                  </a:cubicBezTo>
                  <a:cubicBezTo>
                    <a:pt x="1934" y="728"/>
                    <a:pt x="1935" y="248"/>
                    <a:pt x="1769" y="124"/>
                  </a:cubicBezTo>
                  <a:cubicBezTo>
                    <a:pt x="1603" y="0"/>
                    <a:pt x="1103" y="61"/>
                    <a:pt x="833" y="82"/>
                  </a:cubicBezTo>
                  <a:close/>
                </a:path>
              </a:pathLst>
            </a:custGeom>
            <a:solidFill>
              <a:srgbClr val="FFFFFF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157" name="Oval 5"/>
            <p:cNvSpPr>
              <a:spLocks noChangeAspect="1" noChangeArrowheads="1"/>
            </p:cNvSpPr>
            <p:nvPr/>
          </p:nvSpPr>
          <p:spPr bwMode="auto">
            <a:xfrm>
              <a:off x="9393" y="9113"/>
              <a:ext cx="170" cy="152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158" name="Oval 6"/>
            <p:cNvSpPr>
              <a:spLocks noChangeAspect="1" noChangeArrowheads="1"/>
            </p:cNvSpPr>
            <p:nvPr/>
          </p:nvSpPr>
          <p:spPr bwMode="auto">
            <a:xfrm>
              <a:off x="10173" y="8561"/>
              <a:ext cx="170" cy="152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49160" name="Line 8"/>
          <p:cNvSpPr>
            <a:spLocks noChangeAspect="1" noChangeShapeType="1"/>
          </p:cNvSpPr>
          <p:nvPr/>
        </p:nvSpPr>
        <p:spPr bwMode="auto">
          <a:xfrm flipH="1">
            <a:off x="3131840" y="4293096"/>
            <a:ext cx="3096344" cy="2128743"/>
          </a:xfrm>
          <a:prstGeom prst="line">
            <a:avLst/>
          </a:prstGeom>
          <a:noFill/>
          <a:ln w="6350">
            <a:solidFill>
              <a:srgbClr val="FF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9" name="Groupe 18"/>
          <p:cNvGrpSpPr/>
          <p:nvPr/>
        </p:nvGrpSpPr>
        <p:grpSpPr>
          <a:xfrm>
            <a:off x="5220072" y="4437112"/>
            <a:ext cx="1089375" cy="983268"/>
            <a:chOff x="5246313" y="4416316"/>
            <a:chExt cx="1089375" cy="983268"/>
          </a:xfrm>
        </p:grpSpPr>
        <p:sp>
          <p:nvSpPr>
            <p:cNvPr id="49162" name="Line 10"/>
            <p:cNvSpPr>
              <a:spLocks noChangeShapeType="1"/>
            </p:cNvSpPr>
            <p:nvPr/>
          </p:nvSpPr>
          <p:spPr bwMode="auto">
            <a:xfrm rot="10800000" flipH="1">
              <a:off x="5246313" y="4416316"/>
              <a:ext cx="821414" cy="54260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aphicFrame>
          <p:nvGraphicFramePr>
            <p:cNvPr id="49164" name="Object 12"/>
            <p:cNvGraphicFramePr>
              <a:graphicFrameLocks noChangeAspect="1"/>
            </p:cNvGraphicFramePr>
            <p:nvPr/>
          </p:nvGraphicFramePr>
          <p:xfrm>
            <a:off x="5796136" y="4725144"/>
            <a:ext cx="539552" cy="674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167" name="Équation" r:id="rId3" imgW="190417" imgH="241195" progId="Equation.3">
                    <p:embed/>
                  </p:oleObj>
                </mc:Choice>
                <mc:Fallback>
                  <p:oleObj name="Équation" r:id="rId3" imgW="190417" imgH="241195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6136" y="4725144"/>
                          <a:ext cx="539552" cy="6744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22" name="Groupe 21"/>
          <p:cNvGrpSpPr/>
          <p:nvPr/>
        </p:nvGrpSpPr>
        <p:grpSpPr>
          <a:xfrm>
            <a:off x="3563888" y="5589240"/>
            <a:ext cx="890089" cy="1008502"/>
            <a:chOff x="3609903" y="5532001"/>
            <a:chExt cx="890089" cy="1008502"/>
          </a:xfrm>
        </p:grpSpPr>
        <p:sp>
          <p:nvSpPr>
            <p:cNvPr id="49161" name="Line 9"/>
            <p:cNvSpPr>
              <a:spLocks noChangeShapeType="1"/>
            </p:cNvSpPr>
            <p:nvPr/>
          </p:nvSpPr>
          <p:spPr bwMode="auto">
            <a:xfrm flipH="1">
              <a:off x="3609903" y="5532001"/>
              <a:ext cx="821414" cy="54260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aphicFrame>
          <p:nvGraphicFramePr>
            <p:cNvPr id="49166" name="Object 14"/>
            <p:cNvGraphicFramePr>
              <a:graphicFrameLocks noChangeAspect="1"/>
            </p:cNvGraphicFramePr>
            <p:nvPr/>
          </p:nvGraphicFramePr>
          <p:xfrm>
            <a:off x="3995936" y="5877272"/>
            <a:ext cx="504056" cy="6632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168" name="Équation" r:id="rId5" imgW="177646" imgH="241091" progId="Equation.3">
                    <p:embed/>
                  </p:oleObj>
                </mc:Choice>
                <mc:Fallback>
                  <p:oleObj name="Équation" r:id="rId5" imgW="177646" imgH="241091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5936" y="5877272"/>
                          <a:ext cx="504056" cy="66323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491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35280" cy="1143000"/>
          </a:xfrm>
        </p:spPr>
        <p:txBody>
          <a:bodyPr>
            <a:noAutofit/>
          </a:bodyPr>
          <a:lstStyle/>
          <a:p>
            <a:r>
              <a:rPr lang="fr-FR" sz="4000" b="1" u="sng" dirty="0" smtClean="0"/>
              <a:t>III - Solide soumis à trois actions mécaniques extérieures concourantes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917456"/>
          </a:xfrm>
        </p:spPr>
        <p:txBody>
          <a:bodyPr>
            <a:noAutofit/>
          </a:bodyPr>
          <a:lstStyle/>
          <a:p>
            <a:r>
              <a:rPr lang="fr-FR" sz="2800" dirty="0" smtClean="0">
                <a:latin typeface="Arial" pitchFamily="34" charset="0"/>
                <a:cs typeface="Arial" pitchFamily="34" charset="0"/>
              </a:rPr>
              <a:t>Un solide soumis à trois actions mécaniques reste en équilibre si :</a:t>
            </a:r>
          </a:p>
          <a:p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691680" y="3573016"/>
            <a:ext cx="7005464" cy="917456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Les droites d’action sont concourantes au même point I.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691680" y="4797152"/>
            <a:ext cx="7005464" cy="917456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La somme vectorielle des trois actions extérieures est nulle.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1277496"/>
          </a:xfrm>
        </p:spPr>
        <p:txBody>
          <a:bodyPr>
            <a:normAutofit fontScale="92500"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Cette somme se ramène à la construction d’un triangle de forces ou dynamique dans lequel chaque extrémité de force rencontre l’origine de la force suivante.</a:t>
            </a:r>
          </a:p>
          <a:p>
            <a:endParaRPr lang="fr-FR" dirty="0"/>
          </a:p>
        </p:txBody>
      </p:sp>
      <p:grpSp>
        <p:nvGrpSpPr>
          <p:cNvPr id="74755" name="Group 3"/>
          <p:cNvGrpSpPr>
            <a:grpSpLocks/>
          </p:cNvGrpSpPr>
          <p:nvPr/>
        </p:nvGrpSpPr>
        <p:grpSpPr bwMode="auto">
          <a:xfrm>
            <a:off x="2326017" y="3741549"/>
            <a:ext cx="1825799" cy="936657"/>
            <a:chOff x="8476" y="8089"/>
            <a:chExt cx="1935" cy="1135"/>
          </a:xfrm>
        </p:grpSpPr>
        <p:sp>
          <p:nvSpPr>
            <p:cNvPr id="74756" name="Freeform 4"/>
            <p:cNvSpPr>
              <a:spLocks/>
            </p:cNvSpPr>
            <p:nvPr/>
          </p:nvSpPr>
          <p:spPr bwMode="auto">
            <a:xfrm>
              <a:off x="8476" y="8089"/>
              <a:ext cx="1935" cy="1135"/>
            </a:xfrm>
            <a:custGeom>
              <a:avLst/>
              <a:gdLst/>
              <a:ahLst/>
              <a:cxnLst>
                <a:cxn ang="0">
                  <a:pos x="833" y="82"/>
                </a:cxn>
                <a:cxn ang="0">
                  <a:pos x="149" y="250"/>
                </a:cxn>
                <a:cxn ang="0">
                  <a:pos x="125" y="802"/>
                </a:cxn>
                <a:cxn ang="0">
                  <a:pos x="899" y="1108"/>
                </a:cxn>
                <a:cxn ang="0">
                  <a:pos x="1139" y="640"/>
                </a:cxn>
                <a:cxn ang="0">
                  <a:pos x="1829" y="814"/>
                </a:cxn>
                <a:cxn ang="0">
                  <a:pos x="1769" y="124"/>
                </a:cxn>
                <a:cxn ang="0">
                  <a:pos x="833" y="82"/>
                </a:cxn>
              </a:cxnLst>
              <a:rect l="0" t="0" r="r" b="b"/>
              <a:pathLst>
                <a:path w="1935" h="1135">
                  <a:moveTo>
                    <a:pt x="833" y="82"/>
                  </a:moveTo>
                  <a:cubicBezTo>
                    <a:pt x="563" y="103"/>
                    <a:pt x="267" y="130"/>
                    <a:pt x="149" y="250"/>
                  </a:cubicBezTo>
                  <a:cubicBezTo>
                    <a:pt x="31" y="370"/>
                    <a:pt x="0" y="659"/>
                    <a:pt x="125" y="802"/>
                  </a:cubicBezTo>
                  <a:cubicBezTo>
                    <a:pt x="250" y="945"/>
                    <a:pt x="730" y="1135"/>
                    <a:pt x="899" y="1108"/>
                  </a:cubicBezTo>
                  <a:cubicBezTo>
                    <a:pt x="1068" y="1081"/>
                    <a:pt x="984" y="689"/>
                    <a:pt x="1139" y="640"/>
                  </a:cubicBezTo>
                  <a:cubicBezTo>
                    <a:pt x="1294" y="591"/>
                    <a:pt x="1724" y="900"/>
                    <a:pt x="1829" y="814"/>
                  </a:cubicBezTo>
                  <a:cubicBezTo>
                    <a:pt x="1934" y="728"/>
                    <a:pt x="1935" y="248"/>
                    <a:pt x="1769" y="124"/>
                  </a:cubicBezTo>
                  <a:cubicBezTo>
                    <a:pt x="1603" y="0"/>
                    <a:pt x="1103" y="61"/>
                    <a:pt x="833" y="82"/>
                  </a:cubicBezTo>
                  <a:close/>
                </a:path>
              </a:pathLst>
            </a:custGeom>
            <a:solidFill>
              <a:srgbClr val="FFFFFF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757" name="Oval 5"/>
            <p:cNvSpPr>
              <a:spLocks noChangeAspect="1" noChangeArrowheads="1"/>
            </p:cNvSpPr>
            <p:nvPr/>
          </p:nvSpPr>
          <p:spPr bwMode="auto">
            <a:xfrm>
              <a:off x="9153" y="8873"/>
              <a:ext cx="170" cy="152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758" name="Oval 6"/>
            <p:cNvSpPr>
              <a:spLocks noChangeAspect="1" noChangeArrowheads="1"/>
            </p:cNvSpPr>
            <p:nvPr/>
          </p:nvSpPr>
          <p:spPr bwMode="auto">
            <a:xfrm>
              <a:off x="9933" y="8321"/>
              <a:ext cx="170" cy="152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759" name="Oval 7"/>
            <p:cNvSpPr>
              <a:spLocks noChangeAspect="1" noChangeArrowheads="1"/>
            </p:cNvSpPr>
            <p:nvPr/>
          </p:nvSpPr>
          <p:spPr bwMode="auto">
            <a:xfrm>
              <a:off x="8703" y="8369"/>
              <a:ext cx="170" cy="152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74760" name="Line 8"/>
          <p:cNvSpPr>
            <a:spLocks noChangeAspect="1" noChangeShapeType="1"/>
          </p:cNvSpPr>
          <p:nvPr/>
        </p:nvSpPr>
        <p:spPr bwMode="auto">
          <a:xfrm flipH="1">
            <a:off x="684213" y="2835426"/>
            <a:ext cx="3815779" cy="2415502"/>
          </a:xfrm>
          <a:prstGeom prst="line">
            <a:avLst/>
          </a:prstGeom>
          <a:noFill/>
          <a:ln w="6350">
            <a:solidFill>
              <a:srgbClr val="FF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1510776" y="4107960"/>
            <a:ext cx="535002" cy="4324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2750622" y="4890295"/>
            <a:ext cx="554817" cy="4324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767" name="Text Box 15"/>
          <p:cNvSpPr txBox="1">
            <a:spLocks noChangeArrowheads="1"/>
          </p:cNvSpPr>
          <p:nvPr/>
        </p:nvSpPr>
        <p:spPr bwMode="auto">
          <a:xfrm>
            <a:off x="2897818" y="3053292"/>
            <a:ext cx="535002" cy="44893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3" name="Groupe 52"/>
          <p:cNvGrpSpPr/>
          <p:nvPr/>
        </p:nvGrpSpPr>
        <p:grpSpPr>
          <a:xfrm>
            <a:off x="3429989" y="3325624"/>
            <a:ext cx="566139" cy="351556"/>
            <a:chOff x="3429989" y="3325624"/>
            <a:chExt cx="566139" cy="351556"/>
          </a:xfrm>
        </p:grpSpPr>
        <p:sp>
          <p:nvSpPr>
            <p:cNvPr id="74768" name="Oval 16"/>
            <p:cNvSpPr>
              <a:spLocks noChangeAspect="1" noChangeArrowheads="1"/>
            </p:cNvSpPr>
            <p:nvPr/>
          </p:nvSpPr>
          <p:spPr bwMode="auto">
            <a:xfrm>
              <a:off x="3429989" y="3380090"/>
              <a:ext cx="186826" cy="163399"/>
            </a:xfrm>
            <a:prstGeom prst="ellipse">
              <a:avLst/>
            </a:prstGeom>
            <a:noFill/>
            <a:ln w="63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769" name="Text Box 17"/>
            <p:cNvSpPr txBox="1">
              <a:spLocks noChangeArrowheads="1"/>
            </p:cNvSpPr>
            <p:nvPr/>
          </p:nvSpPr>
          <p:spPr bwMode="auto">
            <a:xfrm>
              <a:off x="3543217" y="3325624"/>
              <a:ext cx="452911" cy="3515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dirty="0" smtClean="0">
                  <a:ln>
                    <a:noFill/>
                  </a:ln>
                  <a:solidFill>
                    <a:srgbClr val="FF00FF"/>
                  </a:solidFill>
                  <a:effectLst/>
                  <a:latin typeface="Arial" pitchFamily="34" charset="0"/>
                  <a:cs typeface="Arial" pitchFamily="34" charset="0"/>
                </a:rPr>
                <a:t>I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477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25" name="Groupe 24"/>
          <p:cNvGrpSpPr/>
          <p:nvPr/>
        </p:nvGrpSpPr>
        <p:grpSpPr>
          <a:xfrm>
            <a:off x="1414027" y="4022937"/>
            <a:ext cx="1251168" cy="1191603"/>
            <a:chOff x="1414027" y="4022937"/>
            <a:chExt cx="1251168" cy="1191603"/>
          </a:xfrm>
        </p:grpSpPr>
        <p:sp>
          <p:nvSpPr>
            <p:cNvPr id="74763" name="Line 11"/>
            <p:cNvSpPr>
              <a:spLocks noChangeAspect="1" noChangeShapeType="1"/>
            </p:cNvSpPr>
            <p:nvPr/>
          </p:nvSpPr>
          <p:spPr bwMode="auto">
            <a:xfrm flipH="1">
              <a:off x="1414027" y="4022937"/>
              <a:ext cx="1251168" cy="76087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aphicFrame>
          <p:nvGraphicFramePr>
            <p:cNvPr id="74771" name="Object 19"/>
            <p:cNvGraphicFramePr>
              <a:graphicFrameLocks noChangeAspect="1"/>
            </p:cNvGraphicFramePr>
            <p:nvPr/>
          </p:nvGraphicFramePr>
          <p:xfrm>
            <a:off x="1763688" y="4581128"/>
            <a:ext cx="434975" cy="633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98" name="Équation" r:id="rId3" imgW="164880" imgH="241200" progId="Equation.3">
                    <p:embed/>
                  </p:oleObj>
                </mc:Choice>
                <mc:Fallback>
                  <p:oleObj name="Équation" r:id="rId3" imgW="164880" imgH="241200" progId="Equation.3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63688" y="4581128"/>
                          <a:ext cx="434975" cy="633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2" name="Groupe 61"/>
          <p:cNvGrpSpPr/>
          <p:nvPr/>
        </p:nvGrpSpPr>
        <p:grpSpPr>
          <a:xfrm>
            <a:off x="6769112" y="3486134"/>
            <a:ext cx="724915" cy="878970"/>
            <a:chOff x="6769112" y="3486134"/>
            <a:chExt cx="724915" cy="878970"/>
          </a:xfrm>
        </p:grpSpPr>
        <p:sp>
          <p:nvSpPr>
            <p:cNvPr id="74764" name="Line 12"/>
            <p:cNvSpPr>
              <a:spLocks noChangeShapeType="1"/>
            </p:cNvSpPr>
            <p:nvPr/>
          </p:nvSpPr>
          <p:spPr bwMode="auto">
            <a:xfrm rot="10800000" flipH="1" flipV="1">
              <a:off x="6769112" y="3486134"/>
              <a:ext cx="395176" cy="87897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aphicFrame>
          <p:nvGraphicFramePr>
            <p:cNvPr id="74773" name="Object 21"/>
            <p:cNvGraphicFramePr>
              <a:graphicFrameLocks noChangeAspect="1"/>
            </p:cNvGraphicFramePr>
            <p:nvPr/>
          </p:nvGraphicFramePr>
          <p:xfrm>
            <a:off x="7020272" y="3501008"/>
            <a:ext cx="473755" cy="6196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99" name="Équation" r:id="rId5" imgW="177480" imgH="253800" progId="Equation.3">
                    <p:embed/>
                  </p:oleObj>
                </mc:Choice>
                <mc:Fallback>
                  <p:oleObj name="Équation" r:id="rId5" imgW="177480" imgH="253800" progId="Equation.3">
                    <p:embed/>
                    <p:pic>
                      <p:nvPicPr>
                        <p:cNvPr id="0" name="Picture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20272" y="3501008"/>
                          <a:ext cx="473755" cy="6196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7" name="Groupe 56"/>
          <p:cNvGrpSpPr/>
          <p:nvPr/>
        </p:nvGrpSpPr>
        <p:grpSpPr>
          <a:xfrm>
            <a:off x="2219394" y="4441360"/>
            <a:ext cx="933381" cy="1723944"/>
            <a:chOff x="2219394" y="4441360"/>
            <a:chExt cx="933381" cy="1723944"/>
          </a:xfrm>
        </p:grpSpPr>
        <p:sp>
          <p:nvSpPr>
            <p:cNvPr id="74770" name="Line 18"/>
            <p:cNvSpPr>
              <a:spLocks noChangeShapeType="1"/>
            </p:cNvSpPr>
            <p:nvPr/>
          </p:nvSpPr>
          <p:spPr bwMode="auto">
            <a:xfrm rot="10800000" flipH="1">
              <a:off x="2219394" y="4441360"/>
              <a:ext cx="835999" cy="17239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aphicFrame>
          <p:nvGraphicFramePr>
            <p:cNvPr id="74774" name="Object 22"/>
            <p:cNvGraphicFramePr>
              <a:graphicFrameLocks noChangeAspect="1"/>
            </p:cNvGraphicFramePr>
            <p:nvPr/>
          </p:nvGraphicFramePr>
          <p:xfrm>
            <a:off x="2684463" y="5229225"/>
            <a:ext cx="468312" cy="633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00" name="Équation" r:id="rId7" imgW="177480" imgH="241200" progId="Equation.3">
                    <p:embed/>
                  </p:oleObj>
                </mc:Choice>
                <mc:Fallback>
                  <p:oleObj name="Équation" r:id="rId7" imgW="177480" imgH="241200" progId="Equation.3">
                    <p:embed/>
                    <p:pic>
                      <p:nvPicPr>
                        <p:cNvPr id="0" name="Picture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4463" y="5229225"/>
                          <a:ext cx="468312" cy="633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" name="Line 8"/>
          <p:cNvSpPr>
            <a:spLocks noChangeAspect="1" noChangeShapeType="1"/>
          </p:cNvSpPr>
          <p:nvPr/>
        </p:nvSpPr>
        <p:spPr bwMode="auto">
          <a:xfrm flipH="1">
            <a:off x="4788024" y="3501008"/>
            <a:ext cx="3815779" cy="2415502"/>
          </a:xfrm>
          <a:prstGeom prst="line">
            <a:avLst/>
          </a:prstGeom>
          <a:noFill/>
          <a:ln w="6350">
            <a:solidFill>
              <a:srgbClr val="FF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8" name="Groupe 37"/>
          <p:cNvGrpSpPr/>
          <p:nvPr/>
        </p:nvGrpSpPr>
        <p:grpSpPr>
          <a:xfrm>
            <a:off x="5940152" y="4365104"/>
            <a:ext cx="1296144" cy="1263611"/>
            <a:chOff x="1414027" y="4022937"/>
            <a:chExt cx="1251168" cy="1191603"/>
          </a:xfrm>
        </p:grpSpPr>
        <p:sp>
          <p:nvSpPr>
            <p:cNvPr id="39" name="Line 11"/>
            <p:cNvSpPr>
              <a:spLocks noChangeAspect="1" noChangeShapeType="1"/>
            </p:cNvSpPr>
            <p:nvPr/>
          </p:nvSpPr>
          <p:spPr bwMode="auto">
            <a:xfrm flipH="1">
              <a:off x="1414027" y="4022937"/>
              <a:ext cx="1251168" cy="76087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aphicFrame>
          <p:nvGraphicFramePr>
            <p:cNvPr id="40" name="Object 19"/>
            <p:cNvGraphicFramePr>
              <a:graphicFrameLocks noChangeAspect="1"/>
            </p:cNvGraphicFramePr>
            <p:nvPr/>
          </p:nvGraphicFramePr>
          <p:xfrm>
            <a:off x="1763688" y="4581128"/>
            <a:ext cx="434975" cy="633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01" name="Équation" r:id="rId9" imgW="164880" imgH="241200" progId="Equation.3">
                    <p:embed/>
                  </p:oleObj>
                </mc:Choice>
                <mc:Fallback>
                  <p:oleObj name="Équation" r:id="rId9" imgW="164880" imgH="24120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63688" y="4581128"/>
                          <a:ext cx="434975" cy="633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4788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44" name="Groupe 43"/>
          <p:cNvGrpSpPr/>
          <p:nvPr/>
        </p:nvGrpSpPr>
        <p:grpSpPr>
          <a:xfrm>
            <a:off x="2051720" y="2498725"/>
            <a:ext cx="1982956" cy="4071243"/>
            <a:chOff x="2051720" y="2498725"/>
            <a:chExt cx="1982956" cy="4071243"/>
          </a:xfrm>
        </p:grpSpPr>
        <p:sp>
          <p:nvSpPr>
            <p:cNvPr id="74762" name="Line 10"/>
            <p:cNvSpPr>
              <a:spLocks noChangeAspect="1" noChangeShapeType="1"/>
            </p:cNvSpPr>
            <p:nvPr/>
          </p:nvSpPr>
          <p:spPr bwMode="auto">
            <a:xfrm flipV="1">
              <a:off x="2540206" y="2498725"/>
              <a:ext cx="1427615" cy="3017934"/>
            </a:xfrm>
            <a:prstGeom prst="line">
              <a:avLst/>
            </a:prstGeom>
            <a:noFill/>
            <a:ln w="63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aphicFrame>
          <p:nvGraphicFramePr>
            <p:cNvPr id="74787" name="Object 35"/>
            <p:cNvGraphicFramePr>
              <a:graphicFrameLocks noChangeAspect="1"/>
            </p:cNvGraphicFramePr>
            <p:nvPr/>
          </p:nvGraphicFramePr>
          <p:xfrm>
            <a:off x="2051720" y="6093296"/>
            <a:ext cx="1982956" cy="4766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02" name="Équation" r:id="rId10" imgW="990170" imgH="241195" progId="Equation.3">
                    <p:embed/>
                  </p:oleObj>
                </mc:Choice>
                <mc:Fallback>
                  <p:oleObj name="Équation" r:id="rId10" imgW="990170" imgH="241195" progId="Equation.3">
                    <p:embed/>
                    <p:pic>
                      <p:nvPicPr>
                        <p:cNvPr id="0" name="Picture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1720" y="6093296"/>
                          <a:ext cx="1982956" cy="4766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8" name="Groupe 47"/>
          <p:cNvGrpSpPr/>
          <p:nvPr/>
        </p:nvGrpSpPr>
        <p:grpSpPr>
          <a:xfrm>
            <a:off x="5436096" y="2348880"/>
            <a:ext cx="1982956" cy="3455811"/>
            <a:chOff x="5436096" y="2348880"/>
            <a:chExt cx="1982956" cy="3455811"/>
          </a:xfrm>
        </p:grpSpPr>
        <p:graphicFrame>
          <p:nvGraphicFramePr>
            <p:cNvPr id="43" name="Object 35"/>
            <p:cNvGraphicFramePr>
              <a:graphicFrameLocks noChangeAspect="1"/>
            </p:cNvGraphicFramePr>
            <p:nvPr/>
          </p:nvGraphicFramePr>
          <p:xfrm>
            <a:off x="5436096" y="2348880"/>
            <a:ext cx="1982956" cy="4766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03" name="Équation" r:id="rId12" imgW="990170" imgH="241195" progId="Equation.3">
                    <p:embed/>
                  </p:oleObj>
                </mc:Choice>
                <mc:Fallback>
                  <p:oleObj name="Équation" r:id="rId12" imgW="990170" imgH="241195" progId="Equation.3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2348880"/>
                          <a:ext cx="1982956" cy="4766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" name="Line 10"/>
            <p:cNvSpPr>
              <a:spLocks noChangeAspect="1" noChangeShapeType="1"/>
            </p:cNvSpPr>
            <p:nvPr/>
          </p:nvSpPr>
          <p:spPr bwMode="auto">
            <a:xfrm flipV="1">
              <a:off x="5636550" y="2786757"/>
              <a:ext cx="1427615" cy="3017934"/>
            </a:xfrm>
            <a:prstGeom prst="line">
              <a:avLst/>
            </a:prstGeom>
            <a:noFill/>
            <a:ln w="63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74793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66" name="Groupe 65"/>
          <p:cNvGrpSpPr/>
          <p:nvPr/>
        </p:nvGrpSpPr>
        <p:grpSpPr>
          <a:xfrm>
            <a:off x="5868144" y="3429000"/>
            <a:ext cx="908007" cy="1723944"/>
            <a:chOff x="5868144" y="3429000"/>
            <a:chExt cx="908007" cy="1723944"/>
          </a:xfrm>
        </p:grpSpPr>
        <p:sp>
          <p:nvSpPr>
            <p:cNvPr id="59" name="Line 18"/>
            <p:cNvSpPr>
              <a:spLocks noChangeShapeType="1"/>
            </p:cNvSpPr>
            <p:nvPr/>
          </p:nvSpPr>
          <p:spPr bwMode="auto">
            <a:xfrm rot="10800000" flipH="1">
              <a:off x="5940152" y="3429000"/>
              <a:ext cx="835999" cy="17239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aphicFrame>
          <p:nvGraphicFramePr>
            <p:cNvPr id="60" name="Object 22"/>
            <p:cNvGraphicFramePr>
              <a:graphicFrameLocks noChangeAspect="1"/>
            </p:cNvGraphicFramePr>
            <p:nvPr/>
          </p:nvGraphicFramePr>
          <p:xfrm>
            <a:off x="5868144" y="3645024"/>
            <a:ext cx="468312" cy="633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04" name="Équation" r:id="rId13" imgW="177480" imgH="241200" progId="Equation.3">
                    <p:embed/>
                  </p:oleObj>
                </mc:Choice>
                <mc:Fallback>
                  <p:oleObj name="Équation" r:id="rId13" imgW="177480" imgH="241200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8144" y="3645024"/>
                          <a:ext cx="468312" cy="633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3" name="Groupe 62"/>
          <p:cNvGrpSpPr/>
          <p:nvPr/>
        </p:nvGrpSpPr>
        <p:grpSpPr>
          <a:xfrm>
            <a:off x="3419872" y="3140968"/>
            <a:ext cx="724915" cy="878970"/>
            <a:chOff x="6769112" y="3486134"/>
            <a:chExt cx="724915" cy="878970"/>
          </a:xfrm>
        </p:grpSpPr>
        <p:sp>
          <p:nvSpPr>
            <p:cNvPr id="64" name="Line 12"/>
            <p:cNvSpPr>
              <a:spLocks noChangeShapeType="1"/>
            </p:cNvSpPr>
            <p:nvPr/>
          </p:nvSpPr>
          <p:spPr bwMode="auto">
            <a:xfrm rot="10800000" flipH="1" flipV="1">
              <a:off x="6769112" y="3486134"/>
              <a:ext cx="395176" cy="87897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aphicFrame>
          <p:nvGraphicFramePr>
            <p:cNvPr id="65" name="Object 21"/>
            <p:cNvGraphicFramePr>
              <a:graphicFrameLocks noChangeAspect="1"/>
            </p:cNvGraphicFramePr>
            <p:nvPr/>
          </p:nvGraphicFramePr>
          <p:xfrm>
            <a:off x="7020272" y="3501008"/>
            <a:ext cx="473755" cy="6196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05" name="Équation" r:id="rId14" imgW="177480" imgH="253800" progId="Equation.3">
                    <p:embed/>
                  </p:oleObj>
                </mc:Choice>
                <mc:Fallback>
                  <p:oleObj name="Équation" r:id="rId14" imgW="177480" imgH="253800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20272" y="3501008"/>
                          <a:ext cx="473755" cy="6196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9" name="Groupe 68"/>
          <p:cNvGrpSpPr/>
          <p:nvPr/>
        </p:nvGrpSpPr>
        <p:grpSpPr>
          <a:xfrm>
            <a:off x="6516216" y="2924944"/>
            <a:ext cx="2119782" cy="3140968"/>
            <a:chOff x="6516216" y="2924944"/>
            <a:chExt cx="2119782" cy="3140968"/>
          </a:xfrm>
        </p:grpSpPr>
        <p:graphicFrame>
          <p:nvGraphicFramePr>
            <p:cNvPr id="74792" name="Object 40"/>
            <p:cNvGraphicFramePr>
              <a:graphicFrameLocks noChangeAspect="1"/>
            </p:cNvGraphicFramePr>
            <p:nvPr/>
          </p:nvGraphicFramePr>
          <p:xfrm>
            <a:off x="7092280" y="5661248"/>
            <a:ext cx="1543718" cy="4046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06" name="Équation" r:id="rId15" imgW="977476" imgH="253890" progId="Equation.3">
                    <p:embed/>
                  </p:oleObj>
                </mc:Choice>
                <mc:Fallback>
                  <p:oleObj name="Équation" r:id="rId15" imgW="977476" imgH="253890" progId="Equation.3">
                    <p:embed/>
                    <p:pic>
                      <p:nvPicPr>
                        <p:cNvPr id="0" name="Picture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92280" y="5661248"/>
                          <a:ext cx="1543718" cy="4046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7" name="Line 9"/>
            <p:cNvSpPr>
              <a:spLocks noChangeShapeType="1"/>
            </p:cNvSpPr>
            <p:nvPr/>
          </p:nvSpPr>
          <p:spPr bwMode="auto">
            <a:xfrm flipH="1" flipV="1">
              <a:off x="6516216" y="2924944"/>
              <a:ext cx="1183231" cy="2693611"/>
            </a:xfrm>
            <a:prstGeom prst="line">
              <a:avLst/>
            </a:prstGeom>
            <a:noFill/>
            <a:ln w="63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70" name="Groupe 69"/>
          <p:cNvGrpSpPr/>
          <p:nvPr/>
        </p:nvGrpSpPr>
        <p:grpSpPr>
          <a:xfrm>
            <a:off x="3059832" y="2348880"/>
            <a:ext cx="2119782" cy="3140968"/>
            <a:chOff x="6516216" y="2924944"/>
            <a:chExt cx="2119782" cy="3140968"/>
          </a:xfrm>
        </p:grpSpPr>
        <p:graphicFrame>
          <p:nvGraphicFramePr>
            <p:cNvPr id="71" name="Object 40"/>
            <p:cNvGraphicFramePr>
              <a:graphicFrameLocks noChangeAspect="1"/>
            </p:cNvGraphicFramePr>
            <p:nvPr/>
          </p:nvGraphicFramePr>
          <p:xfrm>
            <a:off x="7092280" y="5661248"/>
            <a:ext cx="1543718" cy="4046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07" name="Équation" r:id="rId17" imgW="977476" imgH="253890" progId="Equation.3">
                    <p:embed/>
                  </p:oleObj>
                </mc:Choice>
                <mc:Fallback>
                  <p:oleObj name="Équation" r:id="rId17" imgW="977476" imgH="253890" progId="Equation.3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92280" y="5661248"/>
                          <a:ext cx="1543718" cy="4046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" name="Line 9"/>
            <p:cNvSpPr>
              <a:spLocks noChangeShapeType="1"/>
            </p:cNvSpPr>
            <p:nvPr/>
          </p:nvSpPr>
          <p:spPr bwMode="auto">
            <a:xfrm flipH="1" flipV="1">
              <a:off x="6516216" y="2924944"/>
              <a:ext cx="1183231" cy="2693611"/>
            </a:xfrm>
            <a:prstGeom prst="line">
              <a:avLst/>
            </a:prstGeom>
            <a:noFill/>
            <a:ln w="63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0" grpId="0" animBg="1"/>
      <p:bldP spid="3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</TotalTime>
  <Words>274</Words>
  <Application>Microsoft Office PowerPoint</Application>
  <PresentationFormat>Affichage à l'écran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2" baseType="lpstr">
      <vt:lpstr>Débit</vt:lpstr>
      <vt:lpstr>Équation</vt:lpstr>
      <vt:lpstr>Principe Fondamental de la statique (PFS)</vt:lpstr>
      <vt:lpstr>Introduction </vt:lpstr>
      <vt:lpstr>Hypothèses</vt:lpstr>
      <vt:lpstr>I – Principe Fondamental de la statique (PFS)</vt:lpstr>
      <vt:lpstr>I – Principe Fondamental de la statique (PFS)</vt:lpstr>
      <vt:lpstr>I – Principe Fondamental de la statique (PFS)</vt:lpstr>
      <vt:lpstr>II - Solide soumis à deux actions mécaniques extérieures </vt:lpstr>
      <vt:lpstr>III - Solide soumis à trois actions mécaniques extérieures concourantes</vt:lpstr>
      <vt:lpstr>Présentation PowerPoint</vt:lpstr>
      <vt:lpstr>IV - Méthode de résolution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David</dc:creator>
  <cp:lastModifiedBy>Pillot</cp:lastModifiedBy>
  <cp:revision>18</cp:revision>
  <dcterms:created xsi:type="dcterms:W3CDTF">2014-01-22T10:27:29Z</dcterms:created>
  <dcterms:modified xsi:type="dcterms:W3CDTF">2016-04-13T08:47:56Z</dcterms:modified>
</cp:coreProperties>
</file>